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94" r:id="rId4"/>
    <p:sldId id="264" r:id="rId5"/>
    <p:sldId id="265" r:id="rId6"/>
    <p:sldId id="266" r:id="rId7"/>
    <p:sldId id="292" r:id="rId8"/>
    <p:sldId id="293" r:id="rId9"/>
    <p:sldId id="296" r:id="rId10"/>
    <p:sldId id="297" r:id="rId11"/>
    <p:sldId id="260" r:id="rId12"/>
    <p:sldId id="261" r:id="rId13"/>
    <p:sldId id="273" r:id="rId14"/>
    <p:sldId id="274" r:id="rId15"/>
    <p:sldId id="268" r:id="rId16"/>
    <p:sldId id="259" r:id="rId17"/>
    <p:sldId id="271" r:id="rId18"/>
    <p:sldId id="275" r:id="rId19"/>
    <p:sldId id="291" r:id="rId20"/>
    <p:sldId id="298" r:id="rId21"/>
    <p:sldId id="300" r:id="rId22"/>
    <p:sldId id="277" r:id="rId23"/>
    <p:sldId id="280" r:id="rId24"/>
    <p:sldId id="279" r:id="rId25"/>
    <p:sldId id="281" r:id="rId26"/>
    <p:sldId id="282" r:id="rId27"/>
    <p:sldId id="283" r:id="rId28"/>
    <p:sldId id="284" r:id="rId29"/>
    <p:sldId id="285" r:id="rId30"/>
    <p:sldId id="286" r:id="rId31"/>
    <p:sldId id="287" r:id="rId32"/>
    <p:sldId id="288" r:id="rId33"/>
    <p:sldId id="289" r:id="rId34"/>
    <p:sldId id="290" r:id="rId35"/>
    <p:sldId id="299" r:id="rId36"/>
    <p:sldId id="276" r:id="rId37"/>
    <p:sldId id="278" r:id="rId38"/>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0" d="100"/>
          <a:sy n="60" d="100"/>
        </p:scale>
        <p:origin x="1304" y="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C2AF3F5F-D471-4D43-A42E-0CBE26DEFEF9}" type="datetimeFigureOut">
              <a:rPr lang="en-GB" smtClean="0"/>
              <a:t>06/08/2020</a:t>
            </a:fld>
            <a:endParaRPr lang="en-GB"/>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92D9888C-CD45-48AE-86C3-F13F9919E45E}" type="slidenum">
              <a:rPr lang="en-GB" smtClean="0"/>
              <a:t>‹#›</a:t>
            </a:fld>
            <a:endParaRPr lang="en-GB"/>
          </a:p>
        </p:txBody>
      </p:sp>
    </p:spTree>
    <p:extLst>
      <p:ext uri="{BB962C8B-B14F-4D97-AF65-F5344CB8AC3E}">
        <p14:creationId xmlns:p14="http://schemas.microsoft.com/office/powerpoint/2010/main" val="407088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Bullseye</a:t>
            </a:r>
            <a:r>
              <a:rPr lang="en-GB" dirty="0"/>
              <a:t>!</a:t>
            </a:r>
          </a:p>
        </p:txBody>
      </p:sp>
      <p:sp>
        <p:nvSpPr>
          <p:cNvPr id="4" name="Slide Number Placeholder 3"/>
          <p:cNvSpPr>
            <a:spLocks noGrp="1"/>
          </p:cNvSpPr>
          <p:nvPr>
            <p:ph type="sldNum" sz="quarter" idx="10"/>
          </p:nvPr>
        </p:nvSpPr>
        <p:spPr/>
        <p:txBody>
          <a:bodyPr/>
          <a:lstStyle/>
          <a:p>
            <a:fld id="{92D9888C-CD45-48AE-86C3-F13F9919E45E}" type="slidenum">
              <a:rPr lang="en-GB" smtClean="0"/>
              <a:t>3</a:t>
            </a:fld>
            <a:endParaRPr lang="en-GB"/>
          </a:p>
        </p:txBody>
      </p:sp>
    </p:spTree>
    <p:extLst>
      <p:ext uri="{BB962C8B-B14F-4D97-AF65-F5344CB8AC3E}">
        <p14:creationId xmlns:p14="http://schemas.microsoft.com/office/powerpoint/2010/main" val="2808797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misses</a:t>
            </a:r>
          </a:p>
        </p:txBody>
      </p:sp>
      <p:sp>
        <p:nvSpPr>
          <p:cNvPr id="4" name="Slide Number Placeholder 3"/>
          <p:cNvSpPr>
            <a:spLocks noGrp="1"/>
          </p:cNvSpPr>
          <p:nvPr>
            <p:ph type="sldNum" sz="quarter" idx="10"/>
          </p:nvPr>
        </p:nvSpPr>
        <p:spPr/>
        <p:txBody>
          <a:bodyPr/>
          <a:lstStyle/>
          <a:p>
            <a:fld id="{92D9888C-CD45-48AE-86C3-F13F9919E45E}" type="slidenum">
              <a:rPr lang="en-GB" smtClean="0"/>
              <a:t>11</a:t>
            </a:fld>
            <a:endParaRPr lang="en-GB"/>
          </a:p>
        </p:txBody>
      </p:sp>
    </p:spTree>
    <p:extLst>
      <p:ext uri="{BB962C8B-B14F-4D97-AF65-F5344CB8AC3E}">
        <p14:creationId xmlns:p14="http://schemas.microsoft.com/office/powerpoint/2010/main" val="1409952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Bullseye</a:t>
            </a:r>
            <a:r>
              <a:rPr lang="en-GB" dirty="0"/>
              <a:t>!</a:t>
            </a:r>
          </a:p>
        </p:txBody>
      </p:sp>
      <p:sp>
        <p:nvSpPr>
          <p:cNvPr id="4" name="Slide Number Placeholder 3"/>
          <p:cNvSpPr>
            <a:spLocks noGrp="1"/>
          </p:cNvSpPr>
          <p:nvPr>
            <p:ph type="sldNum" sz="quarter" idx="10"/>
          </p:nvPr>
        </p:nvSpPr>
        <p:spPr/>
        <p:txBody>
          <a:bodyPr/>
          <a:lstStyle/>
          <a:p>
            <a:fld id="{92D9888C-CD45-48AE-86C3-F13F9919E45E}" type="slidenum">
              <a:rPr lang="en-GB" smtClean="0"/>
              <a:t>13</a:t>
            </a:fld>
            <a:endParaRPr lang="en-GB"/>
          </a:p>
        </p:txBody>
      </p:sp>
    </p:spTree>
    <p:extLst>
      <p:ext uri="{BB962C8B-B14F-4D97-AF65-F5344CB8AC3E}">
        <p14:creationId xmlns:p14="http://schemas.microsoft.com/office/powerpoint/2010/main" val="2808797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Bullseye</a:t>
            </a:r>
            <a:r>
              <a:rPr lang="en-GB"/>
              <a:t>!</a:t>
            </a:r>
          </a:p>
        </p:txBody>
      </p:sp>
      <p:sp>
        <p:nvSpPr>
          <p:cNvPr id="4" name="Slide Number Placeholder 3"/>
          <p:cNvSpPr>
            <a:spLocks noGrp="1"/>
          </p:cNvSpPr>
          <p:nvPr>
            <p:ph type="sldNum" sz="quarter" idx="10"/>
          </p:nvPr>
        </p:nvSpPr>
        <p:spPr/>
        <p:txBody>
          <a:bodyPr/>
          <a:lstStyle/>
          <a:p>
            <a:fld id="{92D9888C-CD45-48AE-86C3-F13F9919E45E}" type="slidenum">
              <a:rPr lang="en-GB" smtClean="0"/>
              <a:t>14</a:t>
            </a:fld>
            <a:endParaRPr lang="en-GB"/>
          </a:p>
        </p:txBody>
      </p:sp>
    </p:spTree>
    <p:extLst>
      <p:ext uri="{BB962C8B-B14F-4D97-AF65-F5344CB8AC3E}">
        <p14:creationId xmlns:p14="http://schemas.microsoft.com/office/powerpoint/2010/main" val="2808797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Bullseye</a:t>
            </a:r>
            <a:r>
              <a:rPr lang="en-GB" dirty="0"/>
              <a:t>!</a:t>
            </a:r>
          </a:p>
        </p:txBody>
      </p:sp>
      <p:sp>
        <p:nvSpPr>
          <p:cNvPr id="4" name="Slide Number Placeholder 3"/>
          <p:cNvSpPr>
            <a:spLocks noGrp="1"/>
          </p:cNvSpPr>
          <p:nvPr>
            <p:ph type="sldNum" sz="quarter" idx="10"/>
          </p:nvPr>
        </p:nvSpPr>
        <p:spPr/>
        <p:txBody>
          <a:bodyPr/>
          <a:lstStyle/>
          <a:p>
            <a:fld id="{92D9888C-CD45-48AE-86C3-F13F9919E45E}" type="slidenum">
              <a:rPr lang="en-GB" smtClean="0"/>
              <a:t>36</a:t>
            </a:fld>
            <a:endParaRPr lang="en-GB"/>
          </a:p>
        </p:txBody>
      </p:sp>
    </p:spTree>
    <p:extLst>
      <p:ext uri="{BB962C8B-B14F-4D97-AF65-F5344CB8AC3E}">
        <p14:creationId xmlns:p14="http://schemas.microsoft.com/office/powerpoint/2010/main" val="2808797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8E6250D-BC39-4C80-AB27-71CC570A7EF7}" type="datetimeFigureOut">
              <a:rPr lang="en-GB" smtClean="0"/>
              <a:t>06/08/2020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1D39F1-0AD1-416C-B7E6-4E00154B75A9}" type="slidenum">
              <a:rPr lang="en-GB" smtClean="0"/>
              <a:t>‹#›</a:t>
            </a:fld>
            <a:endParaRPr lang="en-GB"/>
          </a:p>
        </p:txBody>
      </p:sp>
    </p:spTree>
    <p:extLst>
      <p:ext uri="{BB962C8B-B14F-4D97-AF65-F5344CB8AC3E}">
        <p14:creationId xmlns:p14="http://schemas.microsoft.com/office/powerpoint/2010/main" val="2494447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8E6250D-BC39-4C80-AB27-71CC570A7EF7}" type="datetimeFigureOut">
              <a:rPr lang="en-GB" smtClean="0"/>
              <a:t>06/08/2020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1D39F1-0AD1-416C-B7E6-4E00154B75A9}" type="slidenum">
              <a:rPr lang="en-GB" smtClean="0"/>
              <a:t>‹#›</a:t>
            </a:fld>
            <a:endParaRPr lang="en-GB"/>
          </a:p>
        </p:txBody>
      </p:sp>
    </p:spTree>
    <p:extLst>
      <p:ext uri="{BB962C8B-B14F-4D97-AF65-F5344CB8AC3E}">
        <p14:creationId xmlns:p14="http://schemas.microsoft.com/office/powerpoint/2010/main" val="3264647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8E6250D-BC39-4C80-AB27-71CC570A7EF7}" type="datetimeFigureOut">
              <a:rPr lang="en-GB" smtClean="0"/>
              <a:t>06/08/2020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1D39F1-0AD1-416C-B7E6-4E00154B75A9}" type="slidenum">
              <a:rPr lang="en-GB" smtClean="0"/>
              <a:t>‹#›</a:t>
            </a:fld>
            <a:endParaRPr lang="en-GB"/>
          </a:p>
        </p:txBody>
      </p:sp>
    </p:spTree>
    <p:extLst>
      <p:ext uri="{BB962C8B-B14F-4D97-AF65-F5344CB8AC3E}">
        <p14:creationId xmlns:p14="http://schemas.microsoft.com/office/powerpoint/2010/main" val="380095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8E6250D-BC39-4C80-AB27-71CC570A7EF7}" type="datetimeFigureOut">
              <a:rPr lang="en-GB" smtClean="0"/>
              <a:t>06/08/2020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1D39F1-0AD1-416C-B7E6-4E00154B75A9}" type="slidenum">
              <a:rPr lang="en-GB" smtClean="0"/>
              <a:t>‹#›</a:t>
            </a:fld>
            <a:endParaRPr lang="en-GB"/>
          </a:p>
        </p:txBody>
      </p:sp>
    </p:spTree>
    <p:extLst>
      <p:ext uri="{BB962C8B-B14F-4D97-AF65-F5344CB8AC3E}">
        <p14:creationId xmlns:p14="http://schemas.microsoft.com/office/powerpoint/2010/main" val="2426525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E6250D-BC39-4C80-AB27-71CC570A7EF7}" type="datetimeFigureOut">
              <a:rPr lang="en-GB" smtClean="0"/>
              <a:t>06/08/2020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1D39F1-0AD1-416C-B7E6-4E00154B75A9}" type="slidenum">
              <a:rPr lang="en-GB" smtClean="0"/>
              <a:t>‹#›</a:t>
            </a:fld>
            <a:endParaRPr lang="en-GB"/>
          </a:p>
        </p:txBody>
      </p:sp>
    </p:spTree>
    <p:extLst>
      <p:ext uri="{BB962C8B-B14F-4D97-AF65-F5344CB8AC3E}">
        <p14:creationId xmlns:p14="http://schemas.microsoft.com/office/powerpoint/2010/main" val="3656159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8E6250D-BC39-4C80-AB27-71CC570A7EF7}" type="datetimeFigureOut">
              <a:rPr lang="en-GB" smtClean="0"/>
              <a:t>06/08/2020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1D39F1-0AD1-416C-B7E6-4E00154B75A9}" type="slidenum">
              <a:rPr lang="en-GB" smtClean="0"/>
              <a:t>‹#›</a:t>
            </a:fld>
            <a:endParaRPr lang="en-GB"/>
          </a:p>
        </p:txBody>
      </p:sp>
    </p:spTree>
    <p:extLst>
      <p:ext uri="{BB962C8B-B14F-4D97-AF65-F5344CB8AC3E}">
        <p14:creationId xmlns:p14="http://schemas.microsoft.com/office/powerpoint/2010/main" val="129310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8E6250D-BC39-4C80-AB27-71CC570A7EF7}" type="datetimeFigureOut">
              <a:rPr lang="en-GB" smtClean="0"/>
              <a:t>06/08/2020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21D39F1-0AD1-416C-B7E6-4E00154B75A9}" type="slidenum">
              <a:rPr lang="en-GB" smtClean="0"/>
              <a:t>‹#›</a:t>
            </a:fld>
            <a:endParaRPr lang="en-GB"/>
          </a:p>
        </p:txBody>
      </p:sp>
    </p:spTree>
    <p:extLst>
      <p:ext uri="{BB962C8B-B14F-4D97-AF65-F5344CB8AC3E}">
        <p14:creationId xmlns:p14="http://schemas.microsoft.com/office/powerpoint/2010/main" val="4266974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8E6250D-BC39-4C80-AB27-71CC570A7EF7}" type="datetimeFigureOut">
              <a:rPr lang="en-GB" smtClean="0"/>
              <a:t>06/08/2020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21D39F1-0AD1-416C-B7E6-4E00154B75A9}" type="slidenum">
              <a:rPr lang="en-GB" smtClean="0"/>
              <a:t>‹#›</a:t>
            </a:fld>
            <a:endParaRPr lang="en-GB"/>
          </a:p>
        </p:txBody>
      </p:sp>
    </p:spTree>
    <p:extLst>
      <p:ext uri="{BB962C8B-B14F-4D97-AF65-F5344CB8AC3E}">
        <p14:creationId xmlns:p14="http://schemas.microsoft.com/office/powerpoint/2010/main" val="248812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6250D-BC39-4C80-AB27-71CC570A7EF7}" type="datetimeFigureOut">
              <a:rPr lang="en-GB" smtClean="0"/>
              <a:t>06/08/2020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21D39F1-0AD1-416C-B7E6-4E00154B75A9}" type="slidenum">
              <a:rPr lang="en-GB" smtClean="0"/>
              <a:t>‹#›</a:t>
            </a:fld>
            <a:endParaRPr lang="en-GB"/>
          </a:p>
        </p:txBody>
      </p:sp>
    </p:spTree>
    <p:extLst>
      <p:ext uri="{BB962C8B-B14F-4D97-AF65-F5344CB8AC3E}">
        <p14:creationId xmlns:p14="http://schemas.microsoft.com/office/powerpoint/2010/main" val="1077556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E6250D-BC39-4C80-AB27-71CC570A7EF7}" type="datetimeFigureOut">
              <a:rPr lang="en-GB" smtClean="0"/>
              <a:t>06/08/2020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1D39F1-0AD1-416C-B7E6-4E00154B75A9}" type="slidenum">
              <a:rPr lang="en-GB" smtClean="0"/>
              <a:t>‹#›</a:t>
            </a:fld>
            <a:endParaRPr lang="en-GB"/>
          </a:p>
        </p:txBody>
      </p:sp>
    </p:spTree>
    <p:extLst>
      <p:ext uri="{BB962C8B-B14F-4D97-AF65-F5344CB8AC3E}">
        <p14:creationId xmlns:p14="http://schemas.microsoft.com/office/powerpoint/2010/main" val="2484124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E6250D-BC39-4C80-AB27-71CC570A7EF7}" type="datetimeFigureOut">
              <a:rPr lang="en-GB" smtClean="0"/>
              <a:t>06/08/2020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1D39F1-0AD1-416C-B7E6-4E00154B75A9}" type="slidenum">
              <a:rPr lang="en-GB" smtClean="0"/>
              <a:t>‹#›</a:t>
            </a:fld>
            <a:endParaRPr lang="en-GB"/>
          </a:p>
        </p:txBody>
      </p:sp>
    </p:spTree>
    <p:extLst>
      <p:ext uri="{BB962C8B-B14F-4D97-AF65-F5344CB8AC3E}">
        <p14:creationId xmlns:p14="http://schemas.microsoft.com/office/powerpoint/2010/main" val="1542743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E6250D-BC39-4C80-AB27-71CC570A7EF7}" type="datetimeFigureOut">
              <a:rPr lang="en-GB" smtClean="0"/>
              <a:t>06/08/2020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1D39F1-0AD1-416C-B7E6-4E00154B75A9}" type="slidenum">
              <a:rPr lang="en-GB" smtClean="0"/>
              <a:t>‹#›</a:t>
            </a:fld>
            <a:endParaRPr lang="en-GB"/>
          </a:p>
        </p:txBody>
      </p:sp>
    </p:spTree>
    <p:extLst>
      <p:ext uri="{BB962C8B-B14F-4D97-AF65-F5344CB8AC3E}">
        <p14:creationId xmlns:p14="http://schemas.microsoft.com/office/powerpoint/2010/main" val="841762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70.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0.pn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Comic Sans MS" panose="030F0702030302020204" pitchFamily="66" charset="0"/>
              </a:rPr>
              <a:t>Shoot the Monkey!</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4057462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06878" y="208145"/>
                <a:ext cx="9037122" cy="6539495"/>
              </a:xfrm>
            </p:spPr>
            <p:txBody>
              <a:bodyPr>
                <a:normAutofit fontScale="62500" lnSpcReduction="20000"/>
              </a:bodyPr>
              <a:lstStyle/>
              <a:p>
                <a:pPr marL="0" indent="0">
                  <a:buNone/>
                </a:pPr>
                <a:r>
                  <a:rPr lang="en-GB" dirty="0">
                    <a:latin typeface="Comic Sans MS" panose="030F0702030302020204" pitchFamily="66" charset="0"/>
                  </a:rPr>
                  <a:t>Algebraicly:</a:t>
                </a:r>
              </a:p>
              <a:p>
                <a:pPr marL="0" indent="0">
                  <a:buNone/>
                </a:pPr>
                <a:r>
                  <a:rPr lang="en-GB" sz="2800" dirty="0"/>
                  <a:t>		</a:t>
                </a:r>
                <a14:m>
                  <m:oMath xmlns:m="http://schemas.openxmlformats.org/officeDocument/2006/math">
                    <m:sSub>
                      <m:sSubPr>
                        <m:ctrlPr>
                          <a:rPr lang="en-GB" sz="2800" i="1" smtClean="0">
                            <a:latin typeface="Cambria Math" panose="02040503050406030204" pitchFamily="18" charset="0"/>
                          </a:rPr>
                        </m:ctrlPr>
                      </m:sSubPr>
                      <m:e>
                        <m:r>
                          <a:rPr lang="en-GB" sz="2800" b="0" i="1" smtClean="0">
                            <a:latin typeface="Cambria Math"/>
                          </a:rPr>
                          <m:t>𝑟</m:t>
                        </m:r>
                      </m:e>
                      <m:sub>
                        <m:r>
                          <a:rPr lang="en-GB" sz="2800" b="0" i="1" smtClean="0">
                            <a:latin typeface="Cambria Math"/>
                          </a:rPr>
                          <m:t>𝑚𝑜𝑛𝑘𝑒𝑦</m:t>
                        </m:r>
                      </m:sub>
                    </m:sSub>
                    <m:r>
                      <a:rPr lang="en-GB" sz="2800" b="0" i="1" smtClean="0">
                        <a:latin typeface="Cambria Math"/>
                      </a:rPr>
                      <m:t>=</m:t>
                    </m:r>
                    <m:d>
                      <m:dPr>
                        <m:ctrlPr>
                          <a:rPr lang="en-GB" sz="2800" b="0" i="1" smtClean="0">
                            <a:latin typeface="Cambria Math" panose="02040503050406030204" pitchFamily="18" charset="0"/>
                          </a:rPr>
                        </m:ctrlPr>
                      </m:dPr>
                      <m:e>
                        <m:m>
                          <m:mPr>
                            <m:mcs>
                              <m:mc>
                                <m:mcPr>
                                  <m:count m:val="1"/>
                                  <m:mcJc m:val="center"/>
                                </m:mcPr>
                              </m:mc>
                            </m:mcs>
                            <m:ctrlPr>
                              <a:rPr lang="en-GB" sz="2800" b="0" i="1" smtClean="0">
                                <a:latin typeface="Cambria Math" panose="02040503050406030204" pitchFamily="18" charset="0"/>
                              </a:rPr>
                            </m:ctrlPr>
                          </m:mPr>
                          <m:mr>
                            <m:e>
                              <m:r>
                                <m:rPr>
                                  <m:brk m:alnAt="7"/>
                                </m:rPr>
                                <a:rPr lang="en-GB" sz="2800" b="0" i="1" smtClean="0">
                                  <a:latin typeface="Cambria Math"/>
                                </a:rPr>
                                <m:t>𝑑</m:t>
                              </m:r>
                            </m:e>
                          </m:mr>
                          <m:mr>
                            <m:e>
                              <m:r>
                                <a:rPr lang="en-GB" sz="2800" b="0" i="1" smtClean="0">
                                  <a:latin typeface="Cambria Math"/>
                                </a:rPr>
                                <m:t>h</m:t>
                              </m:r>
                              <m:r>
                                <a:rPr lang="en-GB" sz="2800" b="0" i="1" smtClean="0">
                                  <a:latin typeface="Cambria Math"/>
                                </a:rPr>
                                <m:t>−</m:t>
                              </m:r>
                              <m:f>
                                <m:fPr>
                                  <m:ctrlPr>
                                    <a:rPr lang="en-GB" sz="2800" b="0" i="1" smtClean="0">
                                      <a:latin typeface="Cambria Math" panose="02040503050406030204" pitchFamily="18" charset="0"/>
                                    </a:rPr>
                                  </m:ctrlPr>
                                </m:fPr>
                                <m:num>
                                  <m:r>
                                    <a:rPr lang="en-GB" sz="2800" b="0" i="1" smtClean="0">
                                      <a:latin typeface="Cambria Math"/>
                                    </a:rPr>
                                    <m:t>1</m:t>
                                  </m:r>
                                </m:num>
                                <m:den>
                                  <m:r>
                                    <a:rPr lang="en-GB" sz="2800" b="0" i="1" smtClean="0">
                                      <a:latin typeface="Cambria Math"/>
                                    </a:rPr>
                                    <m:t>2</m:t>
                                  </m:r>
                                </m:den>
                              </m:f>
                              <m:r>
                                <a:rPr lang="en-GB" sz="2800" b="0" i="1" smtClean="0">
                                  <a:latin typeface="Cambria Math"/>
                                </a:rPr>
                                <m:t>𝑔</m:t>
                              </m:r>
                              <m:sSup>
                                <m:sSupPr>
                                  <m:ctrlPr>
                                    <a:rPr lang="en-GB" sz="2800" b="0" i="1" smtClean="0">
                                      <a:latin typeface="Cambria Math" panose="02040503050406030204" pitchFamily="18" charset="0"/>
                                    </a:rPr>
                                  </m:ctrlPr>
                                </m:sSupPr>
                                <m:e>
                                  <m:r>
                                    <a:rPr lang="en-GB" sz="2800" b="0" i="1" smtClean="0">
                                      <a:latin typeface="Cambria Math"/>
                                    </a:rPr>
                                    <m:t>𝑡</m:t>
                                  </m:r>
                                </m:e>
                                <m:sup>
                                  <m:r>
                                    <a:rPr lang="en-GB" sz="2800" b="0" i="1" smtClean="0">
                                      <a:latin typeface="Cambria Math"/>
                                    </a:rPr>
                                    <m:t>2</m:t>
                                  </m:r>
                                </m:sup>
                              </m:sSup>
                            </m:e>
                          </m:mr>
                        </m:m>
                      </m:e>
                    </m:d>
                  </m:oMath>
                </a14:m>
                <a:r>
                  <a:rPr lang="en-GB" sz="2800" dirty="0">
                    <a:latin typeface="Comic Sans MS" panose="030F0702030302020204" pitchFamily="66" charset="0"/>
                  </a:rPr>
                  <a:t>  	</a:t>
                </a:r>
                <a14:m>
                  <m:oMath xmlns:m="http://schemas.openxmlformats.org/officeDocument/2006/math">
                    <m:sSub>
                      <m:sSubPr>
                        <m:ctrlPr>
                          <a:rPr lang="en-GB" sz="2800" i="1">
                            <a:latin typeface="Cambria Math" panose="02040503050406030204" pitchFamily="18" charset="0"/>
                          </a:rPr>
                        </m:ctrlPr>
                      </m:sSubPr>
                      <m:e>
                        <m:r>
                          <a:rPr lang="en-GB" sz="2800" i="1">
                            <a:latin typeface="Cambria Math"/>
                          </a:rPr>
                          <m:t>𝑟</m:t>
                        </m:r>
                      </m:e>
                      <m:sub>
                        <m:r>
                          <a:rPr lang="en-GB" sz="2800" b="0" i="1" smtClean="0">
                            <a:latin typeface="Cambria Math"/>
                          </a:rPr>
                          <m:t>𝑝𝑟𝑜𝑗𝑒𝑐𝑡𝑖𝑙𝑒</m:t>
                        </m:r>
                      </m:sub>
                    </m:sSub>
                    <m:r>
                      <a:rPr lang="en-GB" sz="2800" i="1">
                        <a:latin typeface="Cambria Math"/>
                      </a:rPr>
                      <m:t>=</m:t>
                    </m:r>
                    <m:d>
                      <m:dPr>
                        <m:ctrlPr>
                          <a:rPr lang="en-GB" sz="2800" i="1">
                            <a:latin typeface="Cambria Math" panose="02040503050406030204" pitchFamily="18" charset="0"/>
                          </a:rPr>
                        </m:ctrlPr>
                      </m:dPr>
                      <m:e>
                        <m:m>
                          <m:mPr>
                            <m:mcs>
                              <m:mc>
                                <m:mcPr>
                                  <m:count m:val="1"/>
                                  <m:mcJc m:val="center"/>
                                </m:mcPr>
                              </m:mc>
                            </m:mcs>
                            <m:ctrlPr>
                              <a:rPr lang="en-GB" sz="2800" i="1">
                                <a:latin typeface="Cambria Math" panose="02040503050406030204" pitchFamily="18" charset="0"/>
                              </a:rPr>
                            </m:ctrlPr>
                          </m:mPr>
                          <m:mr>
                            <m:e>
                              <m:r>
                                <m:rPr>
                                  <m:brk m:alnAt="7"/>
                                </m:rPr>
                                <a:rPr lang="en-GB" sz="2800" b="0" i="1" smtClean="0">
                                  <a:latin typeface="Cambria Math"/>
                                </a:rPr>
                                <m:t>𝑣</m:t>
                              </m:r>
                              <m:func>
                                <m:funcPr>
                                  <m:ctrlPr>
                                    <a:rPr lang="en-GB" sz="2800" b="0" i="1" smtClean="0">
                                      <a:latin typeface="Cambria Math" panose="02040503050406030204" pitchFamily="18" charset="0"/>
                                    </a:rPr>
                                  </m:ctrlPr>
                                </m:funcPr>
                                <m:fName>
                                  <m:r>
                                    <m:rPr>
                                      <m:sty m:val="p"/>
                                      <m:brk m:alnAt="7"/>
                                    </m:rPr>
                                    <a:rPr lang="en-GB" sz="2800" b="0" i="0" smtClean="0">
                                      <a:latin typeface="Cambria Math"/>
                                    </a:rPr>
                                    <m:t>c</m:t>
                                  </m:r>
                                  <m:r>
                                    <m:rPr>
                                      <m:sty m:val="p"/>
                                    </m:rPr>
                                    <a:rPr lang="en-GB" sz="2800" b="0" i="0" smtClean="0">
                                      <a:latin typeface="Cambria Math"/>
                                    </a:rPr>
                                    <m:t>os</m:t>
                                  </m:r>
                                </m:fName>
                                <m:e>
                                  <m:r>
                                    <a:rPr lang="en-GB" sz="2800" b="0" i="1" smtClean="0">
                                      <a:latin typeface="Cambria Math"/>
                                      <a:ea typeface="Cambria Math"/>
                                    </a:rPr>
                                    <m:t>𝛼</m:t>
                                  </m:r>
                                </m:e>
                              </m:func>
                              <m:r>
                                <m:rPr>
                                  <m:brk m:alnAt="7"/>
                                </m:rPr>
                                <a:rPr lang="en-GB" sz="2800" b="0" i="1" smtClean="0">
                                  <a:latin typeface="Cambria Math"/>
                                </a:rPr>
                                <m:t>𝑡</m:t>
                              </m:r>
                            </m:e>
                          </m:mr>
                          <m:mr>
                            <m:e>
                              <m:r>
                                <a:rPr lang="en-GB" sz="2800" b="0" i="1" smtClean="0">
                                  <a:latin typeface="Cambria Math"/>
                                </a:rPr>
                                <m:t>𝑣</m:t>
                              </m:r>
                              <m:func>
                                <m:funcPr>
                                  <m:ctrlPr>
                                    <a:rPr lang="en-GB" sz="2800" b="0" i="1" smtClean="0">
                                      <a:latin typeface="Cambria Math" panose="02040503050406030204" pitchFamily="18" charset="0"/>
                                    </a:rPr>
                                  </m:ctrlPr>
                                </m:funcPr>
                                <m:fName>
                                  <m:r>
                                    <m:rPr>
                                      <m:sty m:val="p"/>
                                    </m:rPr>
                                    <a:rPr lang="en-GB" sz="2800" b="0" i="0" smtClean="0">
                                      <a:latin typeface="Cambria Math"/>
                                    </a:rPr>
                                    <m:t>sin</m:t>
                                  </m:r>
                                </m:fName>
                                <m:e>
                                  <m:r>
                                    <a:rPr lang="en-GB" sz="2800" b="0" i="1" smtClean="0">
                                      <a:latin typeface="Cambria Math"/>
                                      <a:ea typeface="Cambria Math"/>
                                    </a:rPr>
                                    <m:t>𝛼</m:t>
                                  </m:r>
                                </m:e>
                              </m:func>
                              <m:r>
                                <a:rPr lang="en-GB" sz="2800" b="0" i="1" smtClean="0">
                                  <a:latin typeface="Cambria Math"/>
                                </a:rPr>
                                <m:t>𝑡</m:t>
                              </m:r>
                              <m:r>
                                <a:rPr lang="en-GB" sz="2800" i="1">
                                  <a:latin typeface="Cambria Math"/>
                                </a:rPr>
                                <m:t>−</m:t>
                              </m:r>
                              <m:f>
                                <m:fPr>
                                  <m:ctrlPr>
                                    <a:rPr lang="en-GB" sz="2800" i="1">
                                      <a:latin typeface="Cambria Math" panose="02040503050406030204" pitchFamily="18" charset="0"/>
                                    </a:rPr>
                                  </m:ctrlPr>
                                </m:fPr>
                                <m:num>
                                  <m:r>
                                    <a:rPr lang="en-GB" sz="2800" i="1">
                                      <a:latin typeface="Cambria Math"/>
                                    </a:rPr>
                                    <m:t>1</m:t>
                                  </m:r>
                                </m:num>
                                <m:den>
                                  <m:r>
                                    <a:rPr lang="en-GB" sz="2800" i="1">
                                      <a:latin typeface="Cambria Math"/>
                                    </a:rPr>
                                    <m:t>2</m:t>
                                  </m:r>
                                </m:den>
                              </m:f>
                              <m:r>
                                <a:rPr lang="en-GB" sz="2800" i="1">
                                  <a:latin typeface="Cambria Math"/>
                                </a:rPr>
                                <m:t>𝑔</m:t>
                              </m:r>
                              <m:sSup>
                                <m:sSupPr>
                                  <m:ctrlPr>
                                    <a:rPr lang="en-GB" sz="2800" i="1">
                                      <a:latin typeface="Cambria Math" panose="02040503050406030204" pitchFamily="18" charset="0"/>
                                    </a:rPr>
                                  </m:ctrlPr>
                                </m:sSupPr>
                                <m:e>
                                  <m:r>
                                    <a:rPr lang="en-GB" sz="2800" i="1">
                                      <a:latin typeface="Cambria Math"/>
                                    </a:rPr>
                                    <m:t>𝑡</m:t>
                                  </m:r>
                                </m:e>
                                <m:sup>
                                  <m:r>
                                    <a:rPr lang="en-GB" sz="2800" i="1">
                                      <a:latin typeface="Cambria Math"/>
                                    </a:rPr>
                                    <m:t>2</m:t>
                                  </m:r>
                                </m:sup>
                              </m:sSup>
                            </m:e>
                          </m:mr>
                        </m:m>
                      </m:e>
                    </m:d>
                  </m:oMath>
                </a14:m>
                <a:endParaRPr lang="en-GB" sz="2800" dirty="0">
                  <a:latin typeface="Comic Sans MS" panose="030F0702030302020204" pitchFamily="66" charset="0"/>
                </a:endParaRPr>
              </a:p>
              <a:p>
                <a:pPr marL="0" indent="0">
                  <a:buNone/>
                </a:pPr>
                <a:endParaRPr lang="en-GB" sz="2600" dirty="0">
                  <a:latin typeface="Comic Sans MS" panose="030F0702030302020204" pitchFamily="66" charset="0"/>
                </a:endParaRPr>
              </a:p>
              <a:p>
                <a:pPr marL="0" indent="0">
                  <a:buNone/>
                </a:pPr>
                <a:r>
                  <a:rPr lang="en-GB" dirty="0">
                    <a:latin typeface="Comic Sans MS" panose="030F0702030302020204" pitchFamily="66" charset="0"/>
                  </a:rPr>
                  <a:t>For a collision     		</a:t>
                </a:r>
                <a14:m>
                  <m:oMath xmlns:m="http://schemas.openxmlformats.org/officeDocument/2006/math">
                    <m:sSub>
                      <m:sSubPr>
                        <m:ctrlPr>
                          <a:rPr lang="en-GB" i="1" smtClean="0">
                            <a:latin typeface="Cambria Math" panose="02040503050406030204" pitchFamily="18" charset="0"/>
                          </a:rPr>
                        </m:ctrlPr>
                      </m:sSubPr>
                      <m:e>
                        <m:r>
                          <a:rPr lang="en-GB" b="0" i="1" smtClean="0">
                            <a:latin typeface="Cambria Math"/>
                          </a:rPr>
                          <m:t>𝑟</m:t>
                        </m:r>
                      </m:e>
                      <m:sub>
                        <m:r>
                          <a:rPr lang="en-GB" b="0" i="1" smtClean="0">
                            <a:latin typeface="Cambria Math"/>
                          </a:rPr>
                          <m:t>𝑚𝑜𝑛𝑘𝑒𝑦</m:t>
                        </m:r>
                      </m:sub>
                    </m:sSub>
                    <m:r>
                      <a:rPr lang="en-GB" b="0" i="1" smtClean="0">
                        <a:latin typeface="Cambria Math"/>
                      </a:rPr>
                      <m:t>=</m:t>
                    </m:r>
                    <m:sSub>
                      <m:sSubPr>
                        <m:ctrlPr>
                          <a:rPr lang="en-GB" b="0" i="1" smtClean="0">
                            <a:latin typeface="Cambria Math" panose="02040503050406030204" pitchFamily="18" charset="0"/>
                          </a:rPr>
                        </m:ctrlPr>
                      </m:sSubPr>
                      <m:e>
                        <m:r>
                          <a:rPr lang="en-GB" b="0" i="1" smtClean="0">
                            <a:latin typeface="Cambria Math"/>
                          </a:rPr>
                          <m:t>𝑟</m:t>
                        </m:r>
                      </m:e>
                      <m:sub>
                        <m:r>
                          <a:rPr lang="en-GB" b="0" i="1" smtClean="0">
                            <a:latin typeface="Cambria Math"/>
                          </a:rPr>
                          <m:t>𝑝𝑟𝑜𝑗𝑒𝑐𝑡𝑖𝑙𝑒</m:t>
                        </m:r>
                      </m:sub>
                    </m:sSub>
                  </m:oMath>
                </a14:m>
                <a:endParaRPr lang="en-GB" dirty="0">
                  <a:latin typeface="Comic Sans MS" panose="030F0702030302020204" pitchFamily="66" charset="0"/>
                </a:endParaRPr>
              </a:p>
              <a:p>
                <a:pPr marL="0" indent="0">
                  <a:buNone/>
                </a:pPr>
                <a:endParaRPr lang="en-GB" sz="2600" dirty="0">
                  <a:latin typeface="Comic Sans MS" panose="030F0702030302020204" pitchFamily="66" charset="0"/>
                </a:endParaRPr>
              </a:p>
              <a:p>
                <a:pPr marL="0" indent="0">
                  <a:buNone/>
                </a:pPr>
                <a:r>
                  <a:rPr lang="en-GB" dirty="0">
                    <a:latin typeface="Comic Sans MS" panose="030F0702030302020204" pitchFamily="66" charset="0"/>
                  </a:rPr>
                  <a:t>So 				</a:t>
                </a:r>
                <a14:m>
                  <m:oMath xmlns:m="http://schemas.openxmlformats.org/officeDocument/2006/math">
                    <m:d>
                      <m:dPr>
                        <m:ctrlPr>
                          <a:rPr lang="en-GB" i="1">
                            <a:latin typeface="Cambria Math" panose="02040503050406030204" pitchFamily="18" charset="0"/>
                          </a:rPr>
                        </m:ctrlPr>
                      </m:dPr>
                      <m:e>
                        <m:m>
                          <m:mPr>
                            <m:mcs>
                              <m:mc>
                                <m:mcPr>
                                  <m:count m:val="1"/>
                                  <m:mcJc m:val="center"/>
                                </m:mcPr>
                              </m:mc>
                            </m:mcs>
                            <m:ctrlPr>
                              <a:rPr lang="en-GB" i="1">
                                <a:latin typeface="Cambria Math" panose="02040503050406030204" pitchFamily="18" charset="0"/>
                              </a:rPr>
                            </m:ctrlPr>
                          </m:mPr>
                          <m:mr>
                            <m:e>
                              <m:r>
                                <m:rPr>
                                  <m:brk m:alnAt="7"/>
                                </m:rPr>
                                <a:rPr lang="en-GB" i="1">
                                  <a:latin typeface="Cambria Math"/>
                                </a:rPr>
                                <m:t>𝑑</m:t>
                              </m:r>
                            </m:e>
                          </m:mr>
                          <m:mr>
                            <m:e>
                              <m:r>
                                <a:rPr lang="en-GB" i="1">
                                  <a:latin typeface="Cambria Math"/>
                                </a:rPr>
                                <m:t>h</m:t>
                              </m:r>
                              <m:r>
                                <a:rPr lang="en-GB" i="1">
                                  <a:latin typeface="Cambria Math"/>
                                </a:rPr>
                                <m:t>−</m:t>
                              </m:r>
                              <m:f>
                                <m:fPr>
                                  <m:ctrlPr>
                                    <a:rPr lang="en-GB" i="1">
                                      <a:latin typeface="Cambria Math" panose="02040503050406030204" pitchFamily="18" charset="0"/>
                                    </a:rPr>
                                  </m:ctrlPr>
                                </m:fPr>
                                <m:num>
                                  <m:r>
                                    <a:rPr lang="en-GB" i="1">
                                      <a:latin typeface="Cambria Math"/>
                                    </a:rPr>
                                    <m:t>1</m:t>
                                  </m:r>
                                </m:num>
                                <m:den>
                                  <m:r>
                                    <a:rPr lang="en-GB" i="1">
                                      <a:latin typeface="Cambria Math"/>
                                    </a:rPr>
                                    <m:t>2</m:t>
                                  </m:r>
                                </m:den>
                              </m:f>
                              <m:r>
                                <a:rPr lang="en-GB" i="1">
                                  <a:latin typeface="Cambria Math"/>
                                </a:rPr>
                                <m:t>𝑔</m:t>
                              </m:r>
                              <m:sSup>
                                <m:sSupPr>
                                  <m:ctrlPr>
                                    <a:rPr lang="en-GB" i="1">
                                      <a:latin typeface="Cambria Math" panose="02040503050406030204" pitchFamily="18" charset="0"/>
                                    </a:rPr>
                                  </m:ctrlPr>
                                </m:sSupPr>
                                <m:e>
                                  <m:r>
                                    <a:rPr lang="en-GB" i="1">
                                      <a:latin typeface="Cambria Math"/>
                                    </a:rPr>
                                    <m:t>𝑡</m:t>
                                  </m:r>
                                </m:e>
                                <m:sup>
                                  <m:r>
                                    <a:rPr lang="en-GB" i="1">
                                      <a:latin typeface="Cambria Math"/>
                                    </a:rPr>
                                    <m:t>2</m:t>
                                  </m:r>
                                </m:sup>
                              </m:sSup>
                            </m:e>
                          </m:mr>
                        </m:m>
                      </m:e>
                    </m:d>
                    <m:r>
                      <a:rPr lang="en-GB" i="1">
                        <a:latin typeface="Cambria Math"/>
                      </a:rPr>
                      <m:t>=</m:t>
                    </m:r>
                    <m:d>
                      <m:dPr>
                        <m:ctrlPr>
                          <a:rPr lang="en-GB" i="1">
                            <a:latin typeface="Cambria Math" panose="02040503050406030204" pitchFamily="18" charset="0"/>
                          </a:rPr>
                        </m:ctrlPr>
                      </m:dPr>
                      <m:e>
                        <m:m>
                          <m:mPr>
                            <m:mcs>
                              <m:mc>
                                <m:mcPr>
                                  <m:count m:val="1"/>
                                  <m:mcJc m:val="center"/>
                                </m:mcPr>
                              </m:mc>
                            </m:mcs>
                            <m:ctrlPr>
                              <a:rPr lang="en-GB" i="1">
                                <a:latin typeface="Cambria Math" panose="02040503050406030204" pitchFamily="18" charset="0"/>
                              </a:rPr>
                            </m:ctrlPr>
                          </m:mPr>
                          <m:mr>
                            <m:e>
                              <m:r>
                                <m:rPr>
                                  <m:brk m:alnAt="7"/>
                                </m:rPr>
                                <a:rPr lang="en-GB" i="1">
                                  <a:latin typeface="Cambria Math"/>
                                </a:rPr>
                                <m:t>𝑣</m:t>
                              </m:r>
                              <m:func>
                                <m:funcPr>
                                  <m:ctrlPr>
                                    <a:rPr lang="en-GB" i="1">
                                      <a:latin typeface="Cambria Math" panose="02040503050406030204" pitchFamily="18" charset="0"/>
                                    </a:rPr>
                                  </m:ctrlPr>
                                </m:funcPr>
                                <m:fName>
                                  <m:r>
                                    <m:rPr>
                                      <m:sty m:val="p"/>
                                      <m:brk m:alnAt="7"/>
                                    </m:rPr>
                                    <a:rPr lang="en-GB">
                                      <a:latin typeface="Cambria Math"/>
                                    </a:rPr>
                                    <m:t>c</m:t>
                                  </m:r>
                                  <m:r>
                                    <m:rPr>
                                      <m:sty m:val="p"/>
                                    </m:rPr>
                                    <a:rPr lang="en-GB">
                                      <a:latin typeface="Cambria Math"/>
                                    </a:rPr>
                                    <m:t>os</m:t>
                                  </m:r>
                                </m:fName>
                                <m:e>
                                  <m:r>
                                    <a:rPr lang="en-GB" i="1">
                                      <a:latin typeface="Cambria Math"/>
                                      <a:ea typeface="Cambria Math"/>
                                    </a:rPr>
                                    <m:t>𝛼</m:t>
                                  </m:r>
                                </m:e>
                              </m:func>
                              <m:r>
                                <m:rPr>
                                  <m:brk m:alnAt="7"/>
                                </m:rPr>
                                <a:rPr lang="en-GB" i="1">
                                  <a:latin typeface="Cambria Math"/>
                                </a:rPr>
                                <m:t>𝑡</m:t>
                              </m:r>
                            </m:e>
                          </m:mr>
                          <m:mr>
                            <m:e>
                              <m:r>
                                <a:rPr lang="en-GB" i="1">
                                  <a:latin typeface="Cambria Math"/>
                                </a:rPr>
                                <m:t>𝑣</m:t>
                              </m:r>
                              <m:func>
                                <m:funcPr>
                                  <m:ctrlPr>
                                    <a:rPr lang="en-GB" i="1">
                                      <a:latin typeface="Cambria Math" panose="02040503050406030204" pitchFamily="18" charset="0"/>
                                    </a:rPr>
                                  </m:ctrlPr>
                                </m:funcPr>
                                <m:fName>
                                  <m:r>
                                    <m:rPr>
                                      <m:sty m:val="p"/>
                                    </m:rPr>
                                    <a:rPr lang="en-GB">
                                      <a:latin typeface="Cambria Math"/>
                                    </a:rPr>
                                    <m:t>sin</m:t>
                                  </m:r>
                                </m:fName>
                                <m:e>
                                  <m:r>
                                    <a:rPr lang="en-GB" i="1">
                                      <a:latin typeface="Cambria Math"/>
                                      <a:ea typeface="Cambria Math"/>
                                    </a:rPr>
                                    <m:t>𝛼</m:t>
                                  </m:r>
                                </m:e>
                              </m:func>
                              <m:r>
                                <a:rPr lang="en-GB" i="1">
                                  <a:latin typeface="Cambria Math"/>
                                </a:rPr>
                                <m:t>𝑡</m:t>
                              </m:r>
                              <m:r>
                                <a:rPr lang="en-GB" i="1">
                                  <a:latin typeface="Cambria Math"/>
                                </a:rPr>
                                <m:t>−</m:t>
                              </m:r>
                              <m:f>
                                <m:fPr>
                                  <m:ctrlPr>
                                    <a:rPr lang="en-GB" i="1">
                                      <a:latin typeface="Cambria Math" panose="02040503050406030204" pitchFamily="18" charset="0"/>
                                    </a:rPr>
                                  </m:ctrlPr>
                                </m:fPr>
                                <m:num>
                                  <m:r>
                                    <a:rPr lang="en-GB" i="1">
                                      <a:latin typeface="Cambria Math"/>
                                    </a:rPr>
                                    <m:t>1</m:t>
                                  </m:r>
                                </m:num>
                                <m:den>
                                  <m:r>
                                    <a:rPr lang="en-GB" i="1">
                                      <a:latin typeface="Cambria Math"/>
                                    </a:rPr>
                                    <m:t>2</m:t>
                                  </m:r>
                                </m:den>
                              </m:f>
                              <m:r>
                                <a:rPr lang="en-GB" i="1">
                                  <a:latin typeface="Cambria Math"/>
                                </a:rPr>
                                <m:t>𝑔</m:t>
                              </m:r>
                              <m:sSup>
                                <m:sSupPr>
                                  <m:ctrlPr>
                                    <a:rPr lang="en-GB" i="1">
                                      <a:latin typeface="Cambria Math" panose="02040503050406030204" pitchFamily="18" charset="0"/>
                                    </a:rPr>
                                  </m:ctrlPr>
                                </m:sSupPr>
                                <m:e>
                                  <m:r>
                                    <a:rPr lang="en-GB" i="1">
                                      <a:latin typeface="Cambria Math"/>
                                    </a:rPr>
                                    <m:t>𝑡</m:t>
                                  </m:r>
                                </m:e>
                                <m:sup>
                                  <m:r>
                                    <a:rPr lang="en-GB" i="1">
                                      <a:latin typeface="Cambria Math"/>
                                    </a:rPr>
                                    <m:t>2</m:t>
                                  </m:r>
                                </m:sup>
                              </m:sSup>
                            </m:e>
                          </m:mr>
                        </m:m>
                      </m:e>
                    </m:d>
                  </m:oMath>
                </a14:m>
                <a:endParaRPr lang="en-GB" dirty="0">
                  <a:latin typeface="Comic Sans MS" panose="030F0702030302020204" pitchFamily="66" charset="0"/>
                </a:endParaRPr>
              </a:p>
              <a:p>
                <a:pPr marL="0" indent="0">
                  <a:buNone/>
                </a:pPr>
                <a:endParaRPr lang="en-GB" sz="2600" dirty="0">
                  <a:latin typeface="Comic Sans MS" panose="030F0702030302020204" pitchFamily="66" charset="0"/>
                </a:endParaRPr>
              </a:p>
              <a:p>
                <a:pPr marL="0" indent="0">
                  <a:buNone/>
                </a:pPr>
                <a:r>
                  <a:rPr lang="en-GB" dirty="0">
                    <a:latin typeface="Comic Sans MS" panose="030F0702030302020204" pitchFamily="66" charset="0"/>
                  </a:rPr>
                  <a:t>Equating horizontally: 		</a:t>
                </a:r>
                <a14:m>
                  <m:oMath xmlns:m="http://schemas.openxmlformats.org/officeDocument/2006/math">
                    <m:r>
                      <a:rPr lang="en-GB" b="0" i="1" smtClean="0">
                        <a:latin typeface="Cambria Math"/>
                      </a:rPr>
                      <m:t>𝑑</m:t>
                    </m:r>
                    <m:r>
                      <a:rPr lang="en-GB" b="0" i="1" smtClean="0">
                        <a:latin typeface="Cambria Math"/>
                      </a:rPr>
                      <m:t>=</m:t>
                    </m:r>
                    <m:r>
                      <a:rPr lang="en-GB" b="0" i="1" smtClean="0">
                        <a:latin typeface="Cambria Math"/>
                      </a:rPr>
                      <m:t>𝑣</m:t>
                    </m:r>
                    <m:func>
                      <m:funcPr>
                        <m:ctrlPr>
                          <a:rPr lang="en-GB" b="0" i="1" smtClean="0">
                            <a:latin typeface="Cambria Math" panose="02040503050406030204" pitchFamily="18" charset="0"/>
                          </a:rPr>
                        </m:ctrlPr>
                      </m:funcPr>
                      <m:fName>
                        <m:r>
                          <m:rPr>
                            <m:sty m:val="p"/>
                          </m:rPr>
                          <a:rPr lang="en-GB" b="0" i="0" smtClean="0">
                            <a:latin typeface="Cambria Math"/>
                          </a:rPr>
                          <m:t>cos</m:t>
                        </m:r>
                      </m:fName>
                      <m:e>
                        <m:r>
                          <a:rPr lang="en-GB" b="0" i="1" smtClean="0">
                            <a:latin typeface="Cambria Math"/>
                            <a:ea typeface="Cambria Math"/>
                          </a:rPr>
                          <m:t>𝛼</m:t>
                        </m:r>
                        <m:r>
                          <a:rPr lang="en-GB" b="0" i="1" smtClean="0">
                            <a:latin typeface="Cambria Math"/>
                            <a:ea typeface="Cambria Math"/>
                          </a:rPr>
                          <m:t>𝑡</m:t>
                        </m:r>
                      </m:e>
                    </m:func>
                  </m:oMath>
                </a14:m>
                <a:endParaRPr lang="en-GB" dirty="0">
                  <a:latin typeface="Comic Sans MS" panose="030F0702030302020204" pitchFamily="66" charset="0"/>
                </a:endParaRPr>
              </a:p>
              <a:p>
                <a:pPr marL="0" indent="0">
                  <a:buNone/>
                </a:pPr>
                <a:endParaRPr lang="en-GB" sz="2600" dirty="0">
                  <a:latin typeface="Comic Sans MS" panose="030F0702030302020204" pitchFamily="66" charset="0"/>
                </a:endParaRPr>
              </a:p>
              <a:p>
                <a:pPr marL="0" indent="0">
                  <a:buNone/>
                </a:pPr>
                <a:r>
                  <a:rPr lang="en-GB" dirty="0">
                    <a:latin typeface="Comic Sans MS" panose="030F0702030302020204" pitchFamily="66" charset="0"/>
                  </a:rPr>
                  <a:t>So				</a:t>
                </a:r>
                <a14:m>
                  <m:oMath xmlns:m="http://schemas.openxmlformats.org/officeDocument/2006/math">
                    <m:r>
                      <a:rPr lang="en-GB" b="0" i="1" smtClean="0">
                        <a:latin typeface="Cambria Math"/>
                      </a:rPr>
                      <m:t>𝑡</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𝑑</m:t>
                        </m:r>
                      </m:num>
                      <m:den>
                        <m:r>
                          <a:rPr lang="en-GB" b="0" i="1" smtClean="0">
                            <a:latin typeface="Cambria Math"/>
                          </a:rPr>
                          <m:t>𝑣</m:t>
                        </m:r>
                        <m:func>
                          <m:funcPr>
                            <m:ctrlPr>
                              <a:rPr lang="en-GB" b="0" i="1" smtClean="0">
                                <a:latin typeface="Cambria Math" panose="02040503050406030204" pitchFamily="18" charset="0"/>
                              </a:rPr>
                            </m:ctrlPr>
                          </m:funcPr>
                          <m:fName>
                            <m:r>
                              <m:rPr>
                                <m:sty m:val="p"/>
                              </m:rPr>
                              <a:rPr lang="en-GB" b="0" i="0" smtClean="0">
                                <a:latin typeface="Cambria Math"/>
                              </a:rPr>
                              <m:t>cos</m:t>
                            </m:r>
                          </m:fName>
                          <m:e>
                            <m:r>
                              <a:rPr lang="en-GB" b="0" i="1" smtClean="0">
                                <a:latin typeface="Cambria Math"/>
                                <a:ea typeface="Cambria Math"/>
                              </a:rPr>
                              <m:t>𝛼</m:t>
                            </m:r>
                          </m:e>
                        </m:func>
                      </m:den>
                    </m:f>
                  </m:oMath>
                </a14:m>
                <a:endParaRPr lang="en-GB" dirty="0">
                  <a:latin typeface="Comic Sans MS" panose="030F0702030302020204" pitchFamily="66" charset="0"/>
                </a:endParaRPr>
              </a:p>
              <a:p>
                <a:pPr marL="0" indent="0">
                  <a:buNone/>
                </a:pPr>
                <a:endParaRPr lang="en-GB" sz="2600" dirty="0">
                  <a:latin typeface="Comic Sans MS" panose="030F0702030302020204" pitchFamily="66" charset="0"/>
                </a:endParaRPr>
              </a:p>
              <a:p>
                <a:pPr marL="0" indent="0">
                  <a:buNone/>
                </a:pPr>
                <a:r>
                  <a:rPr lang="en-GB" dirty="0">
                    <a:latin typeface="Comic Sans MS" panose="030F0702030302020204" pitchFamily="66" charset="0"/>
                  </a:rPr>
                  <a:t>Equating vertically: 		</a:t>
                </a:r>
                <a14:m>
                  <m:oMath xmlns:m="http://schemas.openxmlformats.org/officeDocument/2006/math">
                    <m:r>
                      <a:rPr lang="en-GB" b="0" i="1" smtClean="0">
                        <a:latin typeface="Cambria Math"/>
                      </a:rPr>
                      <m:t>h</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1</m:t>
                        </m:r>
                      </m:num>
                      <m:den>
                        <m:r>
                          <a:rPr lang="en-GB" b="0" i="1" smtClean="0">
                            <a:latin typeface="Cambria Math"/>
                          </a:rPr>
                          <m:t>2</m:t>
                        </m:r>
                      </m:den>
                    </m:f>
                    <m:r>
                      <a:rPr lang="en-GB" b="0" i="1" smtClean="0">
                        <a:latin typeface="Cambria Math"/>
                      </a:rPr>
                      <m:t>𝑔</m:t>
                    </m:r>
                    <m:sSup>
                      <m:sSupPr>
                        <m:ctrlPr>
                          <a:rPr lang="en-GB" b="0" i="1" smtClean="0">
                            <a:latin typeface="Cambria Math" panose="02040503050406030204" pitchFamily="18" charset="0"/>
                          </a:rPr>
                        </m:ctrlPr>
                      </m:sSupPr>
                      <m:e>
                        <m:r>
                          <a:rPr lang="en-GB" b="0" i="1" smtClean="0">
                            <a:latin typeface="Cambria Math"/>
                          </a:rPr>
                          <m:t>𝑡</m:t>
                        </m:r>
                      </m:e>
                      <m:sup>
                        <m:r>
                          <a:rPr lang="en-GB" b="0" i="1" smtClean="0">
                            <a:latin typeface="Cambria Math"/>
                          </a:rPr>
                          <m:t>2</m:t>
                        </m:r>
                      </m:sup>
                    </m:sSup>
                    <m:r>
                      <a:rPr lang="en-GB" i="1">
                        <a:latin typeface="Cambria Math"/>
                      </a:rPr>
                      <m:t>=</m:t>
                    </m:r>
                    <m:r>
                      <a:rPr lang="en-GB" i="1">
                        <a:latin typeface="Cambria Math"/>
                      </a:rPr>
                      <m:t>𝑣</m:t>
                    </m:r>
                    <m:func>
                      <m:funcPr>
                        <m:ctrlPr>
                          <a:rPr lang="en-GB" i="1" smtClean="0">
                            <a:latin typeface="Cambria Math" panose="02040503050406030204" pitchFamily="18" charset="0"/>
                          </a:rPr>
                        </m:ctrlPr>
                      </m:funcPr>
                      <m:fName>
                        <m:r>
                          <m:rPr>
                            <m:sty m:val="p"/>
                          </m:rPr>
                          <a:rPr lang="en-GB" i="0" smtClean="0">
                            <a:latin typeface="Cambria Math"/>
                          </a:rPr>
                          <m:t>sin</m:t>
                        </m:r>
                      </m:fName>
                      <m:e>
                        <m:r>
                          <a:rPr lang="en-GB" i="1" smtClean="0">
                            <a:latin typeface="Cambria Math"/>
                            <a:ea typeface="Cambria Math"/>
                          </a:rPr>
                          <m:t>𝛼</m:t>
                        </m:r>
                      </m:e>
                    </m:func>
                    <m:r>
                      <a:rPr lang="en-GB" b="0" i="1" smtClean="0">
                        <a:latin typeface="Cambria Math"/>
                      </a:rPr>
                      <m:t>𝑡</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1</m:t>
                        </m:r>
                      </m:num>
                      <m:den>
                        <m:r>
                          <a:rPr lang="en-GB" b="0" i="1" smtClean="0">
                            <a:latin typeface="Cambria Math"/>
                          </a:rPr>
                          <m:t>2</m:t>
                        </m:r>
                      </m:den>
                    </m:f>
                    <m:r>
                      <a:rPr lang="en-GB" b="0" i="1" smtClean="0">
                        <a:latin typeface="Cambria Math"/>
                      </a:rPr>
                      <m:t>𝑔</m:t>
                    </m:r>
                    <m:sSup>
                      <m:sSupPr>
                        <m:ctrlPr>
                          <a:rPr lang="en-GB" b="0" i="1" smtClean="0">
                            <a:latin typeface="Cambria Math" panose="02040503050406030204" pitchFamily="18" charset="0"/>
                          </a:rPr>
                        </m:ctrlPr>
                      </m:sSupPr>
                      <m:e>
                        <m:r>
                          <a:rPr lang="en-GB" b="0" i="1" smtClean="0">
                            <a:latin typeface="Cambria Math"/>
                          </a:rPr>
                          <m:t>𝑡</m:t>
                        </m:r>
                      </m:e>
                      <m:sup>
                        <m:r>
                          <a:rPr lang="en-GB" b="0" i="1" smtClean="0">
                            <a:latin typeface="Cambria Math"/>
                          </a:rPr>
                          <m:t>2</m:t>
                        </m:r>
                      </m:sup>
                    </m:sSup>
                  </m:oMath>
                </a14:m>
                <a:endParaRPr lang="en-GB" dirty="0">
                  <a:latin typeface="Comic Sans MS" panose="030F0702030302020204" pitchFamily="66" charset="0"/>
                </a:endParaRPr>
              </a:p>
              <a:p>
                <a:pPr marL="0" indent="0">
                  <a:buNone/>
                </a:pPr>
                <a:endParaRPr lang="en-GB" sz="2600" dirty="0">
                  <a:latin typeface="Comic Sans MS" panose="030F0702030302020204" pitchFamily="66" charset="0"/>
                </a:endParaRPr>
              </a:p>
              <a:p>
                <a:pPr marL="0" indent="0">
                  <a:buNone/>
                </a:pPr>
                <a:r>
                  <a:rPr lang="en-GB" dirty="0">
                    <a:latin typeface="Comic Sans MS" panose="030F0702030302020204" pitchFamily="66" charset="0"/>
                  </a:rPr>
                  <a:t>So				</a:t>
                </a:r>
                <a14:m>
                  <m:oMath xmlns:m="http://schemas.openxmlformats.org/officeDocument/2006/math">
                    <m:r>
                      <a:rPr lang="en-GB" b="0" i="1" smtClean="0">
                        <a:latin typeface="Cambria Math"/>
                      </a:rPr>
                      <m:t>h</m:t>
                    </m:r>
                    <m:r>
                      <a:rPr lang="en-GB" b="0" i="1" smtClean="0">
                        <a:latin typeface="Cambria Math"/>
                      </a:rPr>
                      <m:t>=</m:t>
                    </m:r>
                    <m:r>
                      <a:rPr lang="en-GB" b="0" i="1" smtClean="0">
                        <a:latin typeface="Cambria Math"/>
                      </a:rPr>
                      <m:t>𝑣</m:t>
                    </m:r>
                    <m:func>
                      <m:funcPr>
                        <m:ctrlPr>
                          <a:rPr lang="en-GB" b="0" i="1" smtClean="0">
                            <a:latin typeface="Cambria Math" panose="02040503050406030204" pitchFamily="18" charset="0"/>
                          </a:rPr>
                        </m:ctrlPr>
                      </m:funcPr>
                      <m:fName>
                        <m:r>
                          <m:rPr>
                            <m:sty m:val="p"/>
                          </m:rPr>
                          <a:rPr lang="en-GB" b="0" i="0" smtClean="0">
                            <a:latin typeface="Cambria Math"/>
                          </a:rPr>
                          <m:t>sin</m:t>
                        </m:r>
                      </m:fName>
                      <m:e>
                        <m:r>
                          <a:rPr lang="en-GB" b="0" i="1" smtClean="0">
                            <a:latin typeface="Cambria Math"/>
                            <a:ea typeface="Cambria Math"/>
                          </a:rPr>
                          <m:t>𝛼</m:t>
                        </m:r>
                      </m:e>
                    </m:func>
                    <m:r>
                      <a:rPr lang="en-GB" b="0" i="1" smtClean="0">
                        <a:latin typeface="Cambria Math"/>
                      </a:rPr>
                      <m:t>𝑡</m:t>
                    </m:r>
                  </m:oMath>
                </a14:m>
                <a:endParaRPr lang="en-GB" dirty="0">
                  <a:latin typeface="Comic Sans MS" panose="030F0702030302020204" pitchFamily="66" charset="0"/>
                </a:endParaRPr>
              </a:p>
              <a:p>
                <a:pPr marL="0" indent="0">
                  <a:buNone/>
                </a:pPr>
                <a:endParaRPr lang="en-GB" sz="2600" dirty="0">
                  <a:latin typeface="Comic Sans MS" panose="030F0702030302020204" pitchFamily="66" charset="0"/>
                </a:endParaRPr>
              </a:p>
              <a:p>
                <a:pPr marL="0" indent="0">
                  <a:buNone/>
                </a:pPr>
                <a:r>
                  <a:rPr lang="en-GB" dirty="0">
                    <a:latin typeface="Comic Sans MS" panose="030F0702030302020204" pitchFamily="66" charset="0"/>
                  </a:rPr>
                  <a:t>				</a:t>
                </a:r>
                <a14:m>
                  <m:oMath xmlns:m="http://schemas.openxmlformats.org/officeDocument/2006/math">
                    <m:r>
                      <a:rPr lang="en-GB" b="0" i="1" smtClean="0">
                        <a:latin typeface="Cambria Math"/>
                      </a:rPr>
                      <m:t>h</m:t>
                    </m:r>
                    <m:r>
                      <a:rPr lang="en-GB" i="1">
                        <a:latin typeface="Cambria Math"/>
                      </a:rPr>
                      <m:t>=</m:t>
                    </m:r>
                    <m:r>
                      <a:rPr lang="en-GB" b="0" i="1" smtClean="0">
                        <a:latin typeface="Cambria Math"/>
                      </a:rPr>
                      <m:t>𝑣</m:t>
                    </m:r>
                    <m:func>
                      <m:funcPr>
                        <m:ctrlPr>
                          <a:rPr lang="en-GB" b="0" i="1" smtClean="0">
                            <a:latin typeface="Cambria Math" panose="02040503050406030204" pitchFamily="18" charset="0"/>
                          </a:rPr>
                        </m:ctrlPr>
                      </m:funcPr>
                      <m:fName>
                        <m:r>
                          <m:rPr>
                            <m:sty m:val="p"/>
                          </m:rPr>
                          <a:rPr lang="en-GB" b="0" i="0" smtClean="0">
                            <a:latin typeface="Cambria Math"/>
                          </a:rPr>
                          <m:t>sin</m:t>
                        </m:r>
                      </m:fName>
                      <m:e>
                        <m:r>
                          <a:rPr lang="en-GB" b="0" i="1" smtClean="0">
                            <a:latin typeface="Cambria Math"/>
                            <a:ea typeface="Cambria Math"/>
                          </a:rPr>
                          <m:t>𝛼</m:t>
                        </m:r>
                      </m:e>
                    </m:func>
                    <m:d>
                      <m:dPr>
                        <m:ctrlPr>
                          <a:rPr lang="en-GB" b="0" i="1" smtClean="0">
                            <a:latin typeface="Cambria Math" panose="02040503050406030204" pitchFamily="18" charset="0"/>
                          </a:rPr>
                        </m:ctrlPr>
                      </m:dPr>
                      <m:e>
                        <m:f>
                          <m:fPr>
                            <m:ctrlPr>
                              <a:rPr lang="en-GB" b="0" i="1" smtClean="0">
                                <a:latin typeface="Cambria Math" panose="02040503050406030204" pitchFamily="18" charset="0"/>
                              </a:rPr>
                            </m:ctrlPr>
                          </m:fPr>
                          <m:num>
                            <m:r>
                              <a:rPr lang="en-GB" b="0" i="1" smtClean="0">
                                <a:latin typeface="Cambria Math"/>
                              </a:rPr>
                              <m:t>𝑑</m:t>
                            </m:r>
                          </m:num>
                          <m:den>
                            <m:r>
                              <a:rPr lang="en-GB" b="0" i="1" smtClean="0">
                                <a:latin typeface="Cambria Math"/>
                              </a:rPr>
                              <m:t>𝑣</m:t>
                            </m:r>
                            <m:func>
                              <m:funcPr>
                                <m:ctrlPr>
                                  <a:rPr lang="en-GB" b="0" i="1" smtClean="0">
                                    <a:latin typeface="Cambria Math" panose="02040503050406030204" pitchFamily="18" charset="0"/>
                                  </a:rPr>
                                </m:ctrlPr>
                              </m:funcPr>
                              <m:fName>
                                <m:r>
                                  <m:rPr>
                                    <m:sty m:val="p"/>
                                  </m:rPr>
                                  <a:rPr lang="en-GB" b="0" i="0" smtClean="0">
                                    <a:latin typeface="Cambria Math"/>
                                  </a:rPr>
                                  <m:t>cos</m:t>
                                </m:r>
                              </m:fName>
                              <m:e>
                                <m:r>
                                  <a:rPr lang="en-GB" b="0" i="1" smtClean="0">
                                    <a:latin typeface="Cambria Math"/>
                                    <a:ea typeface="Cambria Math"/>
                                  </a:rPr>
                                  <m:t>𝛼</m:t>
                                </m:r>
                              </m:e>
                            </m:func>
                          </m:den>
                        </m:f>
                      </m:e>
                    </m:d>
                    <m:r>
                      <a:rPr lang="en-GB" i="1">
                        <a:latin typeface="Cambria Math"/>
                      </a:rPr>
                      <m:t>=</m:t>
                    </m:r>
                    <m:r>
                      <a:rPr lang="en-GB" i="1">
                        <a:latin typeface="Cambria Math"/>
                      </a:rPr>
                      <m:t>𝑑</m:t>
                    </m:r>
                    <m:func>
                      <m:funcPr>
                        <m:ctrlPr>
                          <a:rPr lang="en-GB" i="1">
                            <a:latin typeface="Cambria Math" panose="02040503050406030204" pitchFamily="18" charset="0"/>
                          </a:rPr>
                        </m:ctrlPr>
                      </m:funcPr>
                      <m:fName>
                        <m:r>
                          <m:rPr>
                            <m:sty m:val="p"/>
                          </m:rPr>
                          <a:rPr lang="en-GB">
                            <a:latin typeface="Cambria Math"/>
                          </a:rPr>
                          <m:t>tan</m:t>
                        </m:r>
                      </m:fName>
                      <m:e>
                        <m:r>
                          <a:rPr lang="en-GB" i="1">
                            <a:latin typeface="Cambria Math"/>
                            <a:ea typeface="Cambria Math"/>
                          </a:rPr>
                          <m:t>𝛼</m:t>
                        </m:r>
                      </m:e>
                    </m:func>
                  </m:oMath>
                </a14:m>
                <a:endParaRPr lang="en-GB" dirty="0">
                  <a:latin typeface="Comic Sans MS" panose="030F0702030302020204" pitchFamily="66" charset="0"/>
                </a:endParaRPr>
              </a:p>
              <a:p>
                <a:pPr marL="0" indent="0">
                  <a:buNone/>
                </a:pPr>
                <a:endParaRPr lang="en-GB" sz="2600" dirty="0">
                  <a:latin typeface="Comic Sans MS" panose="030F0702030302020204" pitchFamily="66" charset="0"/>
                </a:endParaRPr>
              </a:p>
              <a:p>
                <a:pPr marL="0" indent="0">
                  <a:buNone/>
                </a:pPr>
                <a:r>
                  <a:rPr lang="en-GB" dirty="0">
                    <a:latin typeface="Comic Sans MS" panose="030F0702030302020204" pitchFamily="66" charset="0"/>
                  </a:rPr>
                  <a:t>				</a:t>
                </a:r>
                <a14:m>
                  <m:oMath xmlns:m="http://schemas.openxmlformats.org/officeDocument/2006/math">
                    <m:func>
                      <m:funcPr>
                        <m:ctrlPr>
                          <a:rPr lang="en-GB" sz="4500" b="1" i="1" smtClean="0">
                            <a:latin typeface="Cambria Math" panose="02040503050406030204" pitchFamily="18" charset="0"/>
                          </a:rPr>
                        </m:ctrlPr>
                      </m:funcPr>
                      <m:fName>
                        <m:r>
                          <a:rPr lang="en-GB" sz="4500" b="1" i="0" smtClean="0">
                            <a:latin typeface="Cambria Math"/>
                          </a:rPr>
                          <m:t>𝐭𝐚𝐧</m:t>
                        </m:r>
                      </m:fName>
                      <m:e>
                        <m:r>
                          <a:rPr lang="en-GB" sz="4500" b="1" i="1" smtClean="0">
                            <a:latin typeface="Cambria Math"/>
                            <a:ea typeface="Cambria Math"/>
                          </a:rPr>
                          <m:t>𝜶</m:t>
                        </m:r>
                      </m:e>
                    </m:func>
                    <m:r>
                      <a:rPr lang="en-GB" sz="4500" b="1" i="1">
                        <a:latin typeface="Cambria Math"/>
                      </a:rPr>
                      <m:t>=</m:t>
                    </m:r>
                    <m:f>
                      <m:fPr>
                        <m:ctrlPr>
                          <a:rPr lang="en-GB" sz="4500" b="1" i="1">
                            <a:latin typeface="Cambria Math" panose="02040503050406030204" pitchFamily="18" charset="0"/>
                          </a:rPr>
                        </m:ctrlPr>
                      </m:fPr>
                      <m:num>
                        <m:r>
                          <a:rPr lang="en-GB" sz="4500" b="1" i="1" smtClean="0">
                            <a:latin typeface="Cambria Math"/>
                          </a:rPr>
                          <m:t>𝒉</m:t>
                        </m:r>
                      </m:num>
                      <m:den>
                        <m:r>
                          <a:rPr lang="en-GB" sz="4500" b="1" i="1" smtClean="0">
                            <a:latin typeface="Cambria Math"/>
                          </a:rPr>
                          <m:t>𝒅</m:t>
                        </m:r>
                      </m:den>
                    </m:f>
                  </m:oMath>
                </a14:m>
                <a:endParaRPr lang="en-GB" b="1" dirty="0">
                  <a:latin typeface="Comic Sans MS" panose="030F0702030302020204" pitchFamily="66" charset="0"/>
                </a:endParaRPr>
              </a:p>
              <a:p>
                <a:pPr marL="0" indent="0">
                  <a:buNone/>
                </a:pPr>
                <a:endParaRPr lang="en-GB" dirty="0">
                  <a:latin typeface="Comic Sans MS" panose="030F0702030302020204" pitchFamily="66" charset="0"/>
                </a:endParaRPr>
              </a:p>
              <a:p>
                <a:pPr marL="0" indent="0">
                  <a:buNone/>
                </a:pPr>
                <a:endParaRPr lang="en-GB" dirty="0">
                  <a:latin typeface="Comic Sans MS" panose="030F0702030302020204" pitchFamily="66" charset="0"/>
                </a:endParaRPr>
              </a:p>
              <a:p>
                <a:pPr marL="0" indent="0">
                  <a:buNone/>
                </a:pPr>
                <a:endParaRPr lang="en-GB" dirty="0">
                  <a:latin typeface="Comic Sans MS" panose="030F0702030302020204" pitchFamily="66" charset="0"/>
                </a:endParaRPr>
              </a:p>
              <a:p>
                <a:pPr marL="0" indent="0">
                  <a:buNone/>
                </a:pPr>
                <a:endParaRPr lang="en-GB" dirty="0">
                  <a:latin typeface="Comic Sans MS" panose="030F0702030302020204" pitchFamily="66" charset="0"/>
                </a:endParaRPr>
              </a:p>
              <a:p>
                <a:pPr marL="0" indent="0">
                  <a:buNone/>
                </a:pPr>
                <a:endParaRPr lang="en-GB" dirty="0">
                  <a:latin typeface="Comic Sans MS" panose="030F0702030302020204" pitchFamily="66"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06878" y="208145"/>
                <a:ext cx="9037122" cy="6539495"/>
              </a:xfrm>
              <a:blipFill rotWithShape="1">
                <a:blip r:embed="rId2"/>
                <a:stretch>
                  <a:fillRect l="-742" t="-1398"/>
                </a:stretch>
              </a:blipFill>
            </p:spPr>
            <p:txBody>
              <a:bodyPr/>
              <a:lstStyle/>
              <a:p>
                <a:r>
                  <a:rPr lang="en-GB">
                    <a:noFill/>
                  </a:rPr>
                  <a:t> </a:t>
                </a:r>
              </a:p>
            </p:txBody>
          </p:sp>
        </mc:Fallback>
      </mc:AlternateContent>
      <p:sp>
        <p:nvSpPr>
          <p:cNvPr id="4" name="Rectangle 3"/>
          <p:cNvSpPr/>
          <p:nvPr/>
        </p:nvSpPr>
        <p:spPr>
          <a:xfrm>
            <a:off x="5990897" y="5312979"/>
            <a:ext cx="1481958" cy="55179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28205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fade">
                                      <p:cBhvr>
                                        <p:cTn id="27" dur="500"/>
                                        <p:tgtEl>
                                          <p:spTgt spid="3">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11" end="11"/>
                                            </p:txEl>
                                          </p:spTgt>
                                        </p:tgtEl>
                                        <p:attrNameLst>
                                          <p:attrName>style.visibility</p:attrName>
                                        </p:attrNameLst>
                                      </p:cBhvr>
                                      <p:to>
                                        <p:strVal val="visible"/>
                                      </p:to>
                                    </p:set>
                                    <p:animEffect transition="in" filter="fade">
                                      <p:cBhvr>
                                        <p:cTn id="32" dur="500"/>
                                        <p:tgtEl>
                                          <p:spTgt spid="3">
                                            <p:txEl>
                                              <p:pRg st="11" end="1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animEffect transition="in" filter="fade">
                                      <p:cBhvr>
                                        <p:cTn id="37" dur="500"/>
                                        <p:tgtEl>
                                          <p:spTgt spid="3">
                                            <p:txEl>
                                              <p:pRg st="13" end="1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15" end="15"/>
                                            </p:txEl>
                                          </p:spTgt>
                                        </p:tgtEl>
                                        <p:attrNameLst>
                                          <p:attrName>style.visibility</p:attrName>
                                        </p:attrNameLst>
                                      </p:cBhvr>
                                      <p:to>
                                        <p:strVal val="visible"/>
                                      </p:to>
                                    </p:set>
                                    <p:animEffect transition="in" filter="fade">
                                      <p:cBhvr>
                                        <p:cTn id="42" dur="500"/>
                                        <p:tgtEl>
                                          <p:spTgt spid="3">
                                            <p:txEl>
                                              <p:pRg st="15" end="1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xit" presetSubtype="2" fill="hold" grpId="0" nodeType="clickEffect">
                                  <p:stCondLst>
                                    <p:cond delay="0"/>
                                  </p:stCondLst>
                                  <p:childTnLst>
                                    <p:anim calcmode="lin" valueType="num">
                                      <p:cBhvr additive="base">
                                        <p:cTn id="46" dur="500"/>
                                        <p:tgtEl>
                                          <p:spTgt spid="4"/>
                                        </p:tgtEl>
                                        <p:attrNameLst>
                                          <p:attrName>ppt_x</p:attrName>
                                        </p:attrNameLst>
                                      </p:cBhvr>
                                      <p:tavLst>
                                        <p:tav tm="0">
                                          <p:val>
                                            <p:strVal val="ppt_x"/>
                                          </p:val>
                                        </p:tav>
                                        <p:tav tm="100000">
                                          <p:val>
                                            <p:strVal val="1+ppt_w/2"/>
                                          </p:val>
                                        </p:tav>
                                      </p:tavLst>
                                    </p:anim>
                                    <p:anim calcmode="lin" valueType="num">
                                      <p:cBhvr additive="base">
                                        <p:cTn id="47" dur="500"/>
                                        <p:tgtEl>
                                          <p:spTgt spid="4"/>
                                        </p:tgtEl>
                                        <p:attrNameLst>
                                          <p:attrName>ppt_y</p:attrName>
                                        </p:attrNameLst>
                                      </p:cBhvr>
                                      <p:tavLst>
                                        <p:tav tm="0">
                                          <p:val>
                                            <p:strVal val="ppt_y"/>
                                          </p:val>
                                        </p:tav>
                                        <p:tav tm="100000">
                                          <p:val>
                                            <p:strVal val="ppt_y"/>
                                          </p:val>
                                        </p:tav>
                                      </p:tavLst>
                                    </p:anim>
                                    <p:set>
                                      <p:cBhvr>
                                        <p:cTn id="48" dur="1" fill="hold">
                                          <p:stCondLst>
                                            <p:cond delay="499"/>
                                          </p:stCondLst>
                                        </p:cTn>
                                        <p:tgtEl>
                                          <p:spTgt spid="4"/>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3">
                                            <p:txEl>
                                              <p:pRg st="17" end="17"/>
                                            </p:txEl>
                                          </p:spTgt>
                                        </p:tgtEl>
                                        <p:attrNameLst>
                                          <p:attrName>style.visibility</p:attrName>
                                        </p:attrNameLst>
                                      </p:cBhvr>
                                      <p:to>
                                        <p:strVal val="visible"/>
                                      </p:to>
                                    </p:set>
                                    <p:animEffect transition="in" filter="fade">
                                      <p:cBhvr>
                                        <p:cTn id="53" dur="500"/>
                                        <p:tgtEl>
                                          <p:spTgt spid="3">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183877"/>
            <a:ext cx="9144000" cy="47711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 y="1916832"/>
            <a:ext cx="1547663" cy="1008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1" y="1124744"/>
            <a:ext cx="773831"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1403648" y="548680"/>
            <a:ext cx="6353021" cy="646331"/>
          </a:xfrm>
          <a:prstGeom prst="rect">
            <a:avLst/>
          </a:prstGeom>
          <a:noFill/>
        </p:spPr>
        <p:txBody>
          <a:bodyPr wrap="none" rtlCol="0">
            <a:spAutoFit/>
          </a:bodyPr>
          <a:lstStyle/>
          <a:p>
            <a:r>
              <a:rPr lang="en-GB" sz="3600" dirty="0">
                <a:latin typeface="Comic Sans MS" panose="030F0702030302020204" pitchFamily="66" charset="0"/>
              </a:rPr>
              <a:t>Will the hunter hit his prey?</a:t>
            </a:r>
          </a:p>
        </p:txBody>
      </p:sp>
    </p:spTree>
    <p:extLst>
      <p:ext uri="{BB962C8B-B14F-4D97-AF65-F5344CB8AC3E}">
        <p14:creationId xmlns:p14="http://schemas.microsoft.com/office/powerpoint/2010/main" val="2662131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66681"/>
            <a:ext cx="9144000" cy="47842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Oval Callout 4"/>
          <p:cNvSpPr/>
          <p:nvPr/>
        </p:nvSpPr>
        <p:spPr>
          <a:xfrm>
            <a:off x="6444208" y="2528900"/>
            <a:ext cx="2699792" cy="936104"/>
          </a:xfrm>
          <a:prstGeom prst="wedgeEllipseCallout">
            <a:avLst>
              <a:gd name="adj1" fmla="val -11396"/>
              <a:gd name="adj2" fmla="val 9880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Comic Sans MS" panose="030F0702030302020204" pitchFamily="66" charset="0"/>
              </a:rPr>
              <a:t>HA, YOU MISSED ME!</a:t>
            </a:r>
          </a:p>
        </p:txBody>
      </p:sp>
      <p:sp>
        <p:nvSpPr>
          <p:cNvPr id="6" name="Rectangle 5"/>
          <p:cNvSpPr/>
          <p:nvPr/>
        </p:nvSpPr>
        <p:spPr>
          <a:xfrm>
            <a:off x="1" y="1916832"/>
            <a:ext cx="1547663" cy="1008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 y="1124744"/>
            <a:ext cx="773831"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403648" y="548680"/>
            <a:ext cx="6353021" cy="646331"/>
          </a:xfrm>
          <a:prstGeom prst="rect">
            <a:avLst/>
          </a:prstGeom>
          <a:noFill/>
        </p:spPr>
        <p:txBody>
          <a:bodyPr wrap="none" rtlCol="0">
            <a:spAutoFit/>
          </a:bodyPr>
          <a:lstStyle/>
          <a:p>
            <a:r>
              <a:rPr lang="en-GB" sz="3600" dirty="0">
                <a:latin typeface="Comic Sans MS" panose="030F0702030302020204" pitchFamily="66" charset="0"/>
              </a:rPr>
              <a:t>Will the hunter hit his prey?</a:t>
            </a:r>
          </a:p>
        </p:txBody>
      </p:sp>
    </p:spTree>
    <p:extLst>
      <p:ext uri="{BB962C8B-B14F-4D97-AF65-F5344CB8AC3E}">
        <p14:creationId xmlns:p14="http://schemas.microsoft.com/office/powerpoint/2010/main" val="1702794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50839"/>
            <a:ext cx="9144000" cy="4678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 y="1916832"/>
            <a:ext cx="1547663" cy="1008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1" y="1152040"/>
            <a:ext cx="773831"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a:off x="1403648" y="548680"/>
            <a:ext cx="6353021" cy="646331"/>
          </a:xfrm>
          <a:prstGeom prst="rect">
            <a:avLst/>
          </a:prstGeom>
          <a:noFill/>
        </p:spPr>
        <p:txBody>
          <a:bodyPr wrap="none" rtlCol="0">
            <a:spAutoFit/>
          </a:bodyPr>
          <a:lstStyle/>
          <a:p>
            <a:r>
              <a:rPr lang="en-GB" sz="3600" dirty="0">
                <a:latin typeface="Comic Sans MS" panose="030F0702030302020204" pitchFamily="66" charset="0"/>
              </a:rPr>
              <a:t>Will the hunter hit his prey?</a:t>
            </a:r>
          </a:p>
        </p:txBody>
      </p:sp>
      <p:sp>
        <p:nvSpPr>
          <p:cNvPr id="8" name="Rectangle 7"/>
          <p:cNvSpPr/>
          <p:nvPr/>
        </p:nvSpPr>
        <p:spPr>
          <a:xfrm>
            <a:off x="7863387" y="5805642"/>
            <a:ext cx="1280613"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27523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32427"/>
            <a:ext cx="9144000" cy="46960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 y="1916832"/>
            <a:ext cx="1547663" cy="1008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40945" y="1153430"/>
            <a:ext cx="773831"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1403648" y="548680"/>
            <a:ext cx="6353021" cy="646331"/>
          </a:xfrm>
          <a:prstGeom prst="rect">
            <a:avLst/>
          </a:prstGeom>
          <a:noFill/>
        </p:spPr>
        <p:txBody>
          <a:bodyPr wrap="none" rtlCol="0">
            <a:spAutoFit/>
          </a:bodyPr>
          <a:lstStyle/>
          <a:p>
            <a:r>
              <a:rPr lang="en-GB" sz="3600" dirty="0">
                <a:latin typeface="Comic Sans MS" panose="030F0702030302020204" pitchFamily="66" charset="0"/>
              </a:rPr>
              <a:t>Will the hunter hit his prey?</a:t>
            </a:r>
          </a:p>
        </p:txBody>
      </p:sp>
      <p:sp>
        <p:nvSpPr>
          <p:cNvPr id="8" name="Rectangle 7"/>
          <p:cNvSpPr/>
          <p:nvPr/>
        </p:nvSpPr>
        <p:spPr>
          <a:xfrm>
            <a:off x="7863387" y="5805642"/>
            <a:ext cx="1280613"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Callout 8"/>
          <p:cNvSpPr/>
          <p:nvPr/>
        </p:nvSpPr>
        <p:spPr>
          <a:xfrm>
            <a:off x="4427984" y="2060848"/>
            <a:ext cx="2808312" cy="936104"/>
          </a:xfrm>
          <a:prstGeom prst="wedgeEllipseCallout">
            <a:avLst>
              <a:gd name="adj1" fmla="val 27362"/>
              <a:gd name="adj2" fmla="val 6818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Comic Sans MS" panose="030F0702030302020204" pitchFamily="66" charset="0"/>
              </a:rPr>
              <a:t>AAAARGHHHH!</a:t>
            </a:r>
          </a:p>
        </p:txBody>
      </p:sp>
    </p:spTree>
    <p:extLst>
      <p:ext uri="{BB962C8B-B14F-4D97-AF65-F5344CB8AC3E}">
        <p14:creationId xmlns:p14="http://schemas.microsoft.com/office/powerpoint/2010/main" val="2050657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175698"/>
            <a:ext cx="9144000" cy="47888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 y="1916832"/>
            <a:ext cx="1547663" cy="1008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 y="1124744"/>
            <a:ext cx="773831"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403648" y="548680"/>
            <a:ext cx="6353021" cy="646331"/>
          </a:xfrm>
          <a:prstGeom prst="rect">
            <a:avLst/>
          </a:prstGeom>
          <a:noFill/>
        </p:spPr>
        <p:txBody>
          <a:bodyPr wrap="none" rtlCol="0">
            <a:spAutoFit/>
          </a:bodyPr>
          <a:lstStyle/>
          <a:p>
            <a:r>
              <a:rPr lang="en-GB" sz="3600" dirty="0">
                <a:latin typeface="Comic Sans MS" panose="030F0702030302020204" pitchFamily="66" charset="0"/>
              </a:rPr>
              <a:t>Will the hunter hit his prey?</a:t>
            </a:r>
          </a:p>
        </p:txBody>
      </p:sp>
      <p:sp>
        <p:nvSpPr>
          <p:cNvPr id="7" name="TextBox 6"/>
          <p:cNvSpPr txBox="1"/>
          <p:nvPr/>
        </p:nvSpPr>
        <p:spPr>
          <a:xfrm>
            <a:off x="232012" y="2721637"/>
            <a:ext cx="3624710" cy="369332"/>
          </a:xfrm>
          <a:prstGeom prst="rect">
            <a:avLst/>
          </a:prstGeom>
          <a:noFill/>
        </p:spPr>
        <p:txBody>
          <a:bodyPr wrap="none" rtlCol="0">
            <a:spAutoFit/>
          </a:bodyPr>
          <a:lstStyle/>
          <a:p>
            <a:r>
              <a:rPr lang="en-GB" dirty="0">
                <a:latin typeface="Comic Sans MS" panose="030F0702030302020204" pitchFamily="66" charset="0"/>
              </a:rPr>
              <a:t>First scenario – with line of fire</a:t>
            </a:r>
          </a:p>
        </p:txBody>
      </p:sp>
    </p:spTree>
    <p:extLst>
      <p:ext uri="{BB962C8B-B14F-4D97-AF65-F5344CB8AC3E}">
        <p14:creationId xmlns:p14="http://schemas.microsoft.com/office/powerpoint/2010/main" val="2051351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71057"/>
            <a:ext cx="9144000" cy="4793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1" y="1916832"/>
            <a:ext cx="1547663" cy="1008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p:cNvSpPr/>
          <p:nvPr/>
        </p:nvSpPr>
        <p:spPr>
          <a:xfrm>
            <a:off x="1" y="1124744"/>
            <a:ext cx="773831"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1403648" y="548680"/>
            <a:ext cx="6353021" cy="646331"/>
          </a:xfrm>
          <a:prstGeom prst="rect">
            <a:avLst/>
          </a:prstGeom>
          <a:noFill/>
        </p:spPr>
        <p:txBody>
          <a:bodyPr wrap="none" rtlCol="0">
            <a:spAutoFit/>
          </a:bodyPr>
          <a:lstStyle/>
          <a:p>
            <a:r>
              <a:rPr lang="en-GB" sz="3600" dirty="0">
                <a:latin typeface="Comic Sans MS" panose="030F0702030302020204" pitchFamily="66" charset="0"/>
              </a:rPr>
              <a:t>Will the hunter hit his prey?</a:t>
            </a:r>
          </a:p>
        </p:txBody>
      </p:sp>
      <p:sp>
        <p:nvSpPr>
          <p:cNvPr id="5" name="TextBox 4"/>
          <p:cNvSpPr txBox="1"/>
          <p:nvPr/>
        </p:nvSpPr>
        <p:spPr>
          <a:xfrm>
            <a:off x="232012" y="2721637"/>
            <a:ext cx="4051109" cy="369332"/>
          </a:xfrm>
          <a:prstGeom prst="rect">
            <a:avLst/>
          </a:prstGeom>
          <a:noFill/>
        </p:spPr>
        <p:txBody>
          <a:bodyPr wrap="none" rtlCol="0">
            <a:spAutoFit/>
          </a:bodyPr>
          <a:lstStyle/>
          <a:p>
            <a:r>
              <a:rPr lang="en-GB" dirty="0">
                <a:latin typeface="Comic Sans MS" panose="030F0702030302020204" pitchFamily="66" charset="0"/>
              </a:rPr>
              <a:t>Second  scenario – with line of fire</a:t>
            </a:r>
          </a:p>
        </p:txBody>
      </p:sp>
    </p:spTree>
    <p:extLst>
      <p:ext uri="{BB962C8B-B14F-4D97-AF65-F5344CB8AC3E}">
        <p14:creationId xmlns:p14="http://schemas.microsoft.com/office/powerpoint/2010/main" val="3720325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24132"/>
            <a:ext cx="6012160" cy="31517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832" y="3645024"/>
            <a:ext cx="6084434" cy="31865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3405" y="1124744"/>
            <a:ext cx="3403496" cy="646331"/>
          </a:xfrm>
          <a:prstGeom prst="rect">
            <a:avLst/>
          </a:prstGeom>
          <a:noFill/>
        </p:spPr>
        <p:txBody>
          <a:bodyPr wrap="none" rtlCol="0">
            <a:spAutoFit/>
          </a:bodyPr>
          <a:lstStyle/>
          <a:p>
            <a:r>
              <a:rPr lang="en-GB" dirty="0">
                <a:latin typeface="Comic Sans MS" panose="030F0702030302020204" pitchFamily="66" charset="0"/>
              </a:rPr>
              <a:t>This scenario hits the target</a:t>
            </a:r>
          </a:p>
          <a:p>
            <a:r>
              <a:rPr lang="en-GB" dirty="0">
                <a:latin typeface="Comic Sans MS" panose="030F0702030302020204" pitchFamily="66" charset="0"/>
              </a:rPr>
              <a:t>(line of fire is on the target)</a:t>
            </a:r>
          </a:p>
        </p:txBody>
      </p:sp>
      <p:sp>
        <p:nvSpPr>
          <p:cNvPr id="4" name="Rectangle 3"/>
          <p:cNvSpPr/>
          <p:nvPr/>
        </p:nvSpPr>
        <p:spPr>
          <a:xfrm>
            <a:off x="3168352" y="476672"/>
            <a:ext cx="1043608" cy="5760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3024336" y="4077072"/>
            <a:ext cx="1043608" cy="57606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4336" y="-99392"/>
            <a:ext cx="1043608" cy="279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3059832" y="3509392"/>
            <a:ext cx="1043608" cy="27964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35496" y="4654877"/>
            <a:ext cx="4288353" cy="646331"/>
          </a:xfrm>
          <a:prstGeom prst="rect">
            <a:avLst/>
          </a:prstGeom>
          <a:noFill/>
        </p:spPr>
        <p:txBody>
          <a:bodyPr wrap="none" rtlCol="0">
            <a:spAutoFit/>
          </a:bodyPr>
          <a:lstStyle/>
          <a:p>
            <a:r>
              <a:rPr lang="en-GB" dirty="0">
                <a:latin typeface="Comic Sans MS" panose="030F0702030302020204" pitchFamily="66" charset="0"/>
              </a:rPr>
              <a:t>This scenario does not hit the target</a:t>
            </a:r>
          </a:p>
          <a:p>
            <a:r>
              <a:rPr lang="en-GB" dirty="0">
                <a:latin typeface="Comic Sans MS" panose="030F0702030302020204" pitchFamily="66" charset="0"/>
              </a:rPr>
              <a:t>(line of fire is not on the target)</a:t>
            </a:r>
          </a:p>
        </p:txBody>
      </p:sp>
    </p:spTree>
    <p:extLst>
      <p:ext uri="{BB962C8B-B14F-4D97-AF65-F5344CB8AC3E}">
        <p14:creationId xmlns:p14="http://schemas.microsoft.com/office/powerpoint/2010/main" val="3698382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2013" y="545895"/>
            <a:ext cx="4708477" cy="4893647"/>
          </a:xfrm>
          <a:prstGeom prst="rect">
            <a:avLst/>
          </a:prstGeom>
          <a:noFill/>
        </p:spPr>
        <p:txBody>
          <a:bodyPr wrap="square" rtlCol="0">
            <a:spAutoFit/>
          </a:bodyPr>
          <a:lstStyle/>
          <a:p>
            <a:r>
              <a:rPr lang="en-GB" sz="2400" dirty="0">
                <a:latin typeface="Comic Sans MS" panose="030F0702030302020204" pitchFamily="66" charset="0"/>
              </a:rPr>
              <a:t>No matter what initial velocity the projectile has the only criteria for hitting the target is that the projectile is aimed directly at it.</a:t>
            </a:r>
          </a:p>
          <a:p>
            <a:endParaRPr lang="en-GB" sz="2400" dirty="0">
              <a:latin typeface="Comic Sans MS" panose="030F0702030302020204" pitchFamily="66" charset="0"/>
            </a:endParaRPr>
          </a:p>
          <a:p>
            <a:r>
              <a:rPr lang="en-GB" sz="2400" dirty="0">
                <a:latin typeface="Comic Sans MS" panose="030F0702030302020204" pitchFamily="66" charset="0"/>
              </a:rPr>
              <a:t>The initial velocity only determines </a:t>
            </a:r>
            <a:r>
              <a:rPr lang="en-GB" sz="2400" u="sng" dirty="0">
                <a:latin typeface="Comic Sans MS" panose="030F0702030302020204" pitchFamily="66" charset="0"/>
              </a:rPr>
              <a:t>when</a:t>
            </a:r>
            <a:r>
              <a:rPr lang="en-GB" sz="2400" dirty="0">
                <a:latin typeface="Comic Sans MS" panose="030F0702030302020204" pitchFamily="66" charset="0"/>
              </a:rPr>
              <a:t> the target is hit.  A small velocity will obviously take longer and so hunter and target should be on opposite sides of a very deep canyon!</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8714" y="0"/>
            <a:ext cx="3377821" cy="67556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8491993" y="1025718"/>
            <a:ext cx="127221" cy="5088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8676197" y="1305334"/>
            <a:ext cx="127221" cy="5088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51220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fade">
                                      <p:cBhvr>
                                        <p:cTn id="12"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2013" y="545895"/>
            <a:ext cx="8571405" cy="2308324"/>
          </a:xfrm>
          <a:prstGeom prst="rect">
            <a:avLst/>
          </a:prstGeom>
          <a:noFill/>
        </p:spPr>
        <p:txBody>
          <a:bodyPr wrap="square" rtlCol="0">
            <a:spAutoFit/>
          </a:bodyPr>
          <a:lstStyle/>
          <a:p>
            <a:r>
              <a:rPr lang="en-GB" sz="2400" dirty="0">
                <a:latin typeface="Comic Sans MS" panose="030F0702030302020204" pitchFamily="66" charset="0"/>
              </a:rPr>
              <a:t>Another way of thinking about it is to note that each object (projectile and monkey) have identical vertical acceleration – gravity.  So, subtract that motion from each object and analyse.  It is now as though gravity is zero so the answer of aiming directly at the target becomes obvious.</a:t>
            </a:r>
          </a:p>
        </p:txBody>
      </p:sp>
      <p:sp>
        <p:nvSpPr>
          <p:cNvPr id="10" name="Rectangle 9"/>
          <p:cNvSpPr/>
          <p:nvPr/>
        </p:nvSpPr>
        <p:spPr>
          <a:xfrm>
            <a:off x="8676197" y="1305334"/>
            <a:ext cx="127221" cy="5088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350" y="3064020"/>
            <a:ext cx="8877300" cy="3705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834798" y="3850983"/>
            <a:ext cx="5334002" cy="400110"/>
          </a:xfrm>
          <a:prstGeom prst="rect">
            <a:avLst/>
          </a:prstGeom>
          <a:noFill/>
        </p:spPr>
        <p:txBody>
          <a:bodyPr wrap="square" rtlCol="0">
            <a:spAutoFit/>
          </a:bodyPr>
          <a:lstStyle/>
          <a:p>
            <a:r>
              <a:rPr lang="en-GB" sz="2000" dirty="0">
                <a:latin typeface="Comic Sans MS" panose="030F0702030302020204" pitchFamily="66" charset="0"/>
              </a:rPr>
              <a:t>Each object has “fallen” the same distance.</a:t>
            </a:r>
          </a:p>
        </p:txBody>
      </p:sp>
      <p:sp>
        <p:nvSpPr>
          <p:cNvPr id="3" name="Arc 2"/>
          <p:cNvSpPr/>
          <p:nvPr/>
        </p:nvSpPr>
        <p:spPr>
          <a:xfrm rot="9446327">
            <a:off x="5949038" y="3297930"/>
            <a:ext cx="1515590" cy="1244027"/>
          </a:xfrm>
          <a:prstGeom prst="arc">
            <a:avLst/>
          </a:prstGeom>
          <a:ln w="19050">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 name="Arc 8"/>
          <p:cNvSpPr/>
          <p:nvPr/>
        </p:nvSpPr>
        <p:spPr>
          <a:xfrm rot="9120263">
            <a:off x="5581733" y="2263311"/>
            <a:ext cx="3874642" cy="1689211"/>
          </a:xfrm>
          <a:prstGeom prst="arc">
            <a:avLst>
              <a:gd name="adj1" fmla="val 16200000"/>
              <a:gd name="adj2" fmla="val 21130321"/>
            </a:avLst>
          </a:prstGeom>
          <a:ln w="19050">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 name="Rectangle 3"/>
          <p:cNvSpPr/>
          <p:nvPr/>
        </p:nvSpPr>
        <p:spPr>
          <a:xfrm>
            <a:off x="5411970" y="2854219"/>
            <a:ext cx="547396" cy="4723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64669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Comic Sans MS" panose="030F0702030302020204" pitchFamily="66" charset="0"/>
              </a:rPr>
              <a:t>Shoot the Monkey!</a:t>
            </a:r>
          </a:p>
        </p:txBody>
      </p:sp>
      <p:sp>
        <p:nvSpPr>
          <p:cNvPr id="3" name="Content Placeholder 2"/>
          <p:cNvSpPr>
            <a:spLocks noGrp="1"/>
          </p:cNvSpPr>
          <p:nvPr>
            <p:ph idx="1"/>
          </p:nvPr>
        </p:nvSpPr>
        <p:spPr>
          <a:xfrm>
            <a:off x="457200" y="1442540"/>
            <a:ext cx="8229600" cy="4989786"/>
          </a:xfrm>
        </p:spPr>
        <p:txBody>
          <a:bodyPr>
            <a:normAutofit lnSpcReduction="10000"/>
          </a:bodyPr>
          <a:lstStyle/>
          <a:p>
            <a:pPr marL="0" indent="0">
              <a:buNone/>
            </a:pPr>
            <a:r>
              <a:rPr lang="en-GB" dirty="0">
                <a:latin typeface="Comic Sans MS" panose="030F0702030302020204" pitchFamily="66" charset="0"/>
              </a:rPr>
              <a:t>A monkey is sitting in a tree.  For some reason you want to shoot it.  But it is an astute (cheeky, even) monkey and will let go of the branch he is swinging from at the same instant you shoot your gun or arrow or blowpipe or whatever weapon you use.</a:t>
            </a:r>
          </a:p>
          <a:p>
            <a:pPr marL="0" indent="0">
              <a:buNone/>
            </a:pPr>
            <a:endParaRPr lang="en-GB" dirty="0">
              <a:latin typeface="Comic Sans MS" panose="030F0702030302020204" pitchFamily="66" charset="0"/>
            </a:endParaRPr>
          </a:p>
          <a:p>
            <a:pPr marL="0" indent="0">
              <a:buNone/>
            </a:pPr>
            <a:r>
              <a:rPr lang="en-GB" dirty="0">
                <a:latin typeface="Comic Sans MS" panose="030F0702030302020204" pitchFamily="66" charset="0"/>
              </a:rPr>
              <a:t>So, where should you aim to guarantee hitting the blighter?</a:t>
            </a:r>
          </a:p>
        </p:txBody>
      </p:sp>
      <p:sp>
        <p:nvSpPr>
          <p:cNvPr id="4" name="TextBox 3"/>
          <p:cNvSpPr txBox="1"/>
          <p:nvPr/>
        </p:nvSpPr>
        <p:spPr>
          <a:xfrm>
            <a:off x="5691132" y="5923127"/>
            <a:ext cx="3187091" cy="369332"/>
          </a:xfrm>
          <a:prstGeom prst="rect">
            <a:avLst/>
          </a:prstGeom>
          <a:noFill/>
        </p:spPr>
        <p:txBody>
          <a:bodyPr wrap="none" rtlCol="0">
            <a:spAutoFit/>
          </a:bodyPr>
          <a:lstStyle/>
          <a:p>
            <a:r>
              <a:rPr lang="en-GB" dirty="0">
                <a:latin typeface="Comic Sans MS" panose="030F0702030302020204" pitchFamily="66" charset="0"/>
              </a:rPr>
              <a:t>Ignoring air resistance, etc.</a:t>
            </a:r>
          </a:p>
        </p:txBody>
      </p:sp>
    </p:spTree>
    <p:extLst>
      <p:ext uri="{BB962C8B-B14F-4D97-AF65-F5344CB8AC3E}">
        <p14:creationId xmlns:p14="http://schemas.microsoft.com/office/powerpoint/2010/main" val="2025398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2295521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E522D-B1D5-420B-8C99-56EDFE48231E}"/>
              </a:ext>
            </a:extLst>
          </p:cNvPr>
          <p:cNvSpPr>
            <a:spLocks noGrp="1"/>
          </p:cNvSpPr>
          <p:nvPr>
            <p:ph type="title"/>
          </p:nvPr>
        </p:nvSpPr>
        <p:spPr/>
        <p:txBody>
          <a:bodyPr/>
          <a:lstStyle/>
          <a:p>
            <a:r>
              <a:rPr lang="en-GB" dirty="0"/>
              <a:t>Note to Teacher</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521F200D-789C-467A-9F58-C85ECC711B8D}"/>
                  </a:ext>
                </a:extLst>
              </p:cNvPr>
              <p:cNvSpPr>
                <a:spLocks noGrp="1"/>
              </p:cNvSpPr>
              <p:nvPr>
                <p:ph idx="1"/>
              </p:nvPr>
            </p:nvSpPr>
            <p:spPr/>
            <p:txBody>
              <a:bodyPr>
                <a:normAutofit/>
              </a:bodyPr>
              <a:lstStyle/>
              <a:p>
                <a14:m>
                  <m:oMath xmlns:m="http://schemas.openxmlformats.org/officeDocument/2006/math">
                    <m:func>
                      <m:funcPr>
                        <m:ctrlPr>
                          <a:rPr lang="en-GB" sz="3600" i="1" smtClean="0">
                            <a:latin typeface="Cambria Math" panose="02040503050406030204" pitchFamily="18" charset="0"/>
                          </a:rPr>
                        </m:ctrlPr>
                      </m:funcPr>
                      <m:fName>
                        <m:r>
                          <m:rPr>
                            <m:sty m:val="p"/>
                          </m:rPr>
                          <a:rPr lang="en-GB" sz="3600" i="0" smtClean="0">
                            <a:latin typeface="Cambria Math" panose="02040503050406030204" pitchFamily="18" charset="0"/>
                          </a:rPr>
                          <m:t>tan</m:t>
                        </m:r>
                      </m:fName>
                      <m:e>
                        <m:r>
                          <a:rPr lang="en-GB" sz="3600" i="1" smtClean="0">
                            <a:latin typeface="Cambria Math" panose="02040503050406030204" pitchFamily="18" charset="0"/>
                            <a:ea typeface="Cambria Math" panose="02040503050406030204" pitchFamily="18" charset="0"/>
                          </a:rPr>
                          <m:t>𝛼</m:t>
                        </m:r>
                        <m:r>
                          <a:rPr lang="en-GB" sz="3600" b="0" i="1" smtClean="0">
                            <a:latin typeface="Cambria Math" panose="02040503050406030204" pitchFamily="18" charset="0"/>
                            <a:ea typeface="Cambria Math" panose="02040503050406030204" pitchFamily="18" charset="0"/>
                          </a:rPr>
                          <m:t>=1.28</m:t>
                        </m:r>
                      </m:e>
                    </m:func>
                  </m:oMath>
                </a14:m>
                <a:r>
                  <a:rPr lang="en-GB" sz="3600" dirty="0"/>
                  <a:t>  on all worksheets yielding  </a:t>
                </a:r>
                <a14:m>
                  <m:oMath xmlns:m="http://schemas.openxmlformats.org/officeDocument/2006/math">
                    <m:r>
                      <a:rPr lang="en-GB" sz="3600" i="1" smtClean="0">
                        <a:latin typeface="Cambria Math" panose="02040503050406030204" pitchFamily="18" charset="0"/>
                        <a:ea typeface="Cambria Math" panose="02040503050406030204" pitchFamily="18" charset="0"/>
                      </a:rPr>
                      <m:t>𝛼</m:t>
                    </m:r>
                    <m:r>
                      <a:rPr lang="en-GB" sz="3600" b="0" i="1" smtClean="0">
                        <a:latin typeface="Cambria Math" panose="02040503050406030204" pitchFamily="18" charset="0"/>
                        <a:ea typeface="Cambria Math" panose="02040503050406030204" pitchFamily="18" charset="0"/>
                      </a:rPr>
                      <m:t>=52°</m:t>
                    </m:r>
                  </m:oMath>
                </a14:m>
                <a:r>
                  <a:rPr lang="en-GB" sz="3600" dirty="0"/>
                  <a:t>  (4 </a:t>
                </a:r>
                <a:r>
                  <a:rPr lang="en-GB" sz="3600" dirty="0" err="1"/>
                  <a:t>s.f.</a:t>
                </a:r>
                <a:r>
                  <a:rPr lang="en-GB" sz="3600" dirty="0"/>
                  <a:t>)</a:t>
                </a:r>
                <a:br>
                  <a:rPr lang="en-GB" sz="3600" dirty="0"/>
                </a:br>
                <a:endParaRPr lang="en-GB" sz="3600" dirty="0"/>
              </a:p>
              <a:p>
                <a:r>
                  <a:rPr lang="en-GB" sz="3600" dirty="0"/>
                  <a:t>Muzzle velocity is irrelevant</a:t>
                </a:r>
              </a:p>
            </p:txBody>
          </p:sp>
        </mc:Choice>
        <mc:Fallback>
          <p:sp>
            <p:nvSpPr>
              <p:cNvPr id="3" name="Content Placeholder 2">
                <a:extLst>
                  <a:ext uri="{FF2B5EF4-FFF2-40B4-BE49-F238E27FC236}">
                    <a16:creationId xmlns:a16="http://schemas.microsoft.com/office/drawing/2014/main" id="{521F200D-789C-467A-9F58-C85ECC711B8D}"/>
                  </a:ext>
                </a:extLst>
              </p:cNvPr>
              <p:cNvSpPr>
                <a:spLocks noGrp="1" noRot="1" noChangeAspect="1" noMove="1" noResize="1" noEditPoints="1" noAdjustHandles="1" noChangeArrowheads="1" noChangeShapeType="1" noTextEdit="1"/>
              </p:cNvSpPr>
              <p:nvPr>
                <p:ph idx="1"/>
              </p:nvPr>
            </p:nvSpPr>
            <p:spPr>
              <a:blipFill>
                <a:blip r:embed="rId2"/>
                <a:stretch>
                  <a:fillRect l="-2000" t="-2156" r="-1556"/>
                </a:stretch>
              </a:blipFill>
            </p:spPr>
            <p:txBody>
              <a:bodyPr/>
              <a:lstStyle/>
              <a:p>
                <a:r>
                  <a:rPr lang="en-GB">
                    <a:noFill/>
                  </a:rPr>
                  <a:t> </a:t>
                </a:r>
              </a:p>
            </p:txBody>
          </p:sp>
        </mc:Fallback>
      </mc:AlternateContent>
    </p:spTree>
    <p:extLst>
      <p:ext uri="{BB962C8B-B14F-4D97-AF65-F5344CB8AC3E}">
        <p14:creationId xmlns:p14="http://schemas.microsoft.com/office/powerpoint/2010/main" val="526745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RESOURCES</a:t>
            </a:r>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3218524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26.5 m</a:t>
            </a:r>
          </a:p>
        </p:txBody>
      </p:sp>
      <p:sp>
        <p:nvSpPr>
          <p:cNvPr id="12" name="TextBox 11"/>
          <p:cNvSpPr txBox="1"/>
          <p:nvPr/>
        </p:nvSpPr>
        <p:spPr>
          <a:xfrm>
            <a:off x="6607845" y="3728079"/>
            <a:ext cx="1207382" cy="461665"/>
          </a:xfrm>
          <a:prstGeom prst="rect">
            <a:avLst/>
          </a:prstGeom>
          <a:noFill/>
        </p:spPr>
        <p:txBody>
          <a:bodyPr wrap="none" rtlCol="0">
            <a:spAutoFit/>
          </a:bodyPr>
          <a:lstStyle/>
          <a:p>
            <a:r>
              <a:rPr lang="en-GB" sz="2400" b="1" dirty="0"/>
              <a:t>33.92 m</a:t>
            </a:r>
          </a:p>
        </p:txBody>
      </p:sp>
      <p:sp>
        <p:nvSpPr>
          <p:cNvPr id="14" name="TextBox 13"/>
          <p:cNvSpPr txBox="1"/>
          <p:nvPr/>
        </p:nvSpPr>
        <p:spPr>
          <a:xfrm>
            <a:off x="1271477" y="3837263"/>
            <a:ext cx="1342034" cy="461665"/>
          </a:xfrm>
          <a:prstGeom prst="rect">
            <a:avLst/>
          </a:prstGeom>
          <a:noFill/>
        </p:spPr>
        <p:txBody>
          <a:bodyPr wrap="none" rtlCol="0">
            <a:spAutoFit/>
          </a:bodyPr>
          <a:lstStyle/>
          <a:p>
            <a:r>
              <a:rPr lang="en-GB" sz="2400" b="1" dirty="0"/>
              <a:t>21.5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5" name="TextBox 4"/>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18" name="TextBox 17"/>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33357102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27.5 m</a:t>
            </a:r>
          </a:p>
        </p:txBody>
      </p:sp>
      <p:sp>
        <p:nvSpPr>
          <p:cNvPr id="12" name="TextBox 11"/>
          <p:cNvSpPr txBox="1"/>
          <p:nvPr/>
        </p:nvSpPr>
        <p:spPr>
          <a:xfrm>
            <a:off x="6607845" y="3728079"/>
            <a:ext cx="1051891" cy="461665"/>
          </a:xfrm>
          <a:prstGeom prst="rect">
            <a:avLst/>
          </a:prstGeom>
          <a:noFill/>
        </p:spPr>
        <p:txBody>
          <a:bodyPr wrap="none" rtlCol="0">
            <a:spAutoFit/>
          </a:bodyPr>
          <a:lstStyle/>
          <a:p>
            <a:r>
              <a:rPr lang="en-GB" sz="2400" b="1" dirty="0"/>
              <a:t>35.2 m</a:t>
            </a:r>
          </a:p>
        </p:txBody>
      </p:sp>
      <p:sp>
        <p:nvSpPr>
          <p:cNvPr id="14" name="TextBox 13"/>
          <p:cNvSpPr txBox="1"/>
          <p:nvPr/>
        </p:nvSpPr>
        <p:spPr>
          <a:xfrm>
            <a:off x="1271477" y="3837263"/>
            <a:ext cx="1342034" cy="461665"/>
          </a:xfrm>
          <a:prstGeom prst="rect">
            <a:avLst/>
          </a:prstGeom>
          <a:noFill/>
        </p:spPr>
        <p:txBody>
          <a:bodyPr wrap="none" rtlCol="0">
            <a:spAutoFit/>
          </a:bodyPr>
          <a:lstStyle/>
          <a:p>
            <a:r>
              <a:rPr lang="en-GB" sz="2400" b="1" dirty="0"/>
              <a:t>23.5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20" name="TextBox 19"/>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18" name="TextBox 17"/>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8049392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28.5 m</a:t>
            </a:r>
          </a:p>
        </p:txBody>
      </p:sp>
      <p:sp>
        <p:nvSpPr>
          <p:cNvPr id="12" name="TextBox 11"/>
          <p:cNvSpPr txBox="1"/>
          <p:nvPr/>
        </p:nvSpPr>
        <p:spPr>
          <a:xfrm>
            <a:off x="6607845" y="3728079"/>
            <a:ext cx="1207382" cy="461665"/>
          </a:xfrm>
          <a:prstGeom prst="rect">
            <a:avLst/>
          </a:prstGeom>
          <a:noFill/>
        </p:spPr>
        <p:txBody>
          <a:bodyPr wrap="none" rtlCol="0">
            <a:spAutoFit/>
          </a:bodyPr>
          <a:lstStyle/>
          <a:p>
            <a:r>
              <a:rPr lang="en-GB" sz="2400" b="1" dirty="0"/>
              <a:t>36.48 m</a:t>
            </a:r>
          </a:p>
        </p:txBody>
      </p:sp>
      <p:sp>
        <p:nvSpPr>
          <p:cNvPr id="14" name="TextBox 13"/>
          <p:cNvSpPr txBox="1"/>
          <p:nvPr/>
        </p:nvSpPr>
        <p:spPr>
          <a:xfrm>
            <a:off x="1271477" y="3837263"/>
            <a:ext cx="1104790" cy="461665"/>
          </a:xfrm>
          <a:prstGeom prst="rect">
            <a:avLst/>
          </a:prstGeom>
          <a:noFill/>
        </p:spPr>
        <p:txBody>
          <a:bodyPr wrap="none" rtlCol="0">
            <a:spAutoFit/>
          </a:bodyPr>
          <a:lstStyle/>
          <a:p>
            <a:r>
              <a:rPr lang="en-GB" sz="2400" b="1" dirty="0"/>
              <a:t>25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18" name="TextBox 17"/>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20" name="TextBox 19"/>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17948373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29.5 m</a:t>
            </a:r>
          </a:p>
        </p:txBody>
      </p:sp>
      <p:sp>
        <p:nvSpPr>
          <p:cNvPr id="12" name="TextBox 11"/>
          <p:cNvSpPr txBox="1"/>
          <p:nvPr/>
        </p:nvSpPr>
        <p:spPr>
          <a:xfrm>
            <a:off x="6607845" y="3728079"/>
            <a:ext cx="1207382" cy="461665"/>
          </a:xfrm>
          <a:prstGeom prst="rect">
            <a:avLst/>
          </a:prstGeom>
          <a:noFill/>
        </p:spPr>
        <p:txBody>
          <a:bodyPr wrap="none" rtlCol="0">
            <a:spAutoFit/>
          </a:bodyPr>
          <a:lstStyle/>
          <a:p>
            <a:r>
              <a:rPr lang="en-GB" sz="2400" b="1" dirty="0"/>
              <a:t>37.76 m</a:t>
            </a:r>
          </a:p>
        </p:txBody>
      </p:sp>
      <p:sp>
        <p:nvSpPr>
          <p:cNvPr id="14" name="TextBox 13"/>
          <p:cNvSpPr txBox="1"/>
          <p:nvPr/>
        </p:nvSpPr>
        <p:spPr>
          <a:xfrm>
            <a:off x="1271477" y="3837263"/>
            <a:ext cx="1342034" cy="461665"/>
          </a:xfrm>
          <a:prstGeom prst="rect">
            <a:avLst/>
          </a:prstGeom>
          <a:noFill/>
        </p:spPr>
        <p:txBody>
          <a:bodyPr wrap="none" rtlCol="0">
            <a:spAutoFit/>
          </a:bodyPr>
          <a:lstStyle/>
          <a:p>
            <a:r>
              <a:rPr lang="en-GB" sz="2400" b="1" dirty="0"/>
              <a:t>26.2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18" name="TextBox 17"/>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20" name="TextBox 19"/>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29232528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32.5 m</a:t>
            </a:r>
          </a:p>
        </p:txBody>
      </p:sp>
      <p:sp>
        <p:nvSpPr>
          <p:cNvPr id="12" name="TextBox 11"/>
          <p:cNvSpPr txBox="1"/>
          <p:nvPr/>
        </p:nvSpPr>
        <p:spPr>
          <a:xfrm>
            <a:off x="6607845" y="3728079"/>
            <a:ext cx="1051891" cy="461665"/>
          </a:xfrm>
          <a:prstGeom prst="rect">
            <a:avLst/>
          </a:prstGeom>
          <a:noFill/>
        </p:spPr>
        <p:txBody>
          <a:bodyPr wrap="none" rtlCol="0">
            <a:spAutoFit/>
          </a:bodyPr>
          <a:lstStyle/>
          <a:p>
            <a:r>
              <a:rPr lang="en-GB" sz="2400" b="1" dirty="0"/>
              <a:t>41.6 m</a:t>
            </a:r>
          </a:p>
        </p:txBody>
      </p:sp>
      <p:sp>
        <p:nvSpPr>
          <p:cNvPr id="14" name="TextBox 13"/>
          <p:cNvSpPr txBox="1"/>
          <p:nvPr/>
        </p:nvSpPr>
        <p:spPr>
          <a:xfrm>
            <a:off x="1271477" y="3837263"/>
            <a:ext cx="1342034" cy="461665"/>
          </a:xfrm>
          <a:prstGeom prst="rect">
            <a:avLst/>
          </a:prstGeom>
          <a:noFill/>
        </p:spPr>
        <p:txBody>
          <a:bodyPr wrap="none" rtlCol="0">
            <a:spAutoFit/>
          </a:bodyPr>
          <a:lstStyle/>
          <a:p>
            <a:r>
              <a:rPr lang="en-GB" sz="2400" b="1" dirty="0"/>
              <a:t>26.2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18" name="TextBox 17"/>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20" name="TextBox 19"/>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10739784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37.5 m</a:t>
            </a:r>
          </a:p>
        </p:txBody>
      </p:sp>
      <p:sp>
        <p:nvSpPr>
          <p:cNvPr id="12" name="TextBox 11"/>
          <p:cNvSpPr txBox="1"/>
          <p:nvPr/>
        </p:nvSpPr>
        <p:spPr>
          <a:xfrm>
            <a:off x="6607845" y="3728079"/>
            <a:ext cx="1051891" cy="461665"/>
          </a:xfrm>
          <a:prstGeom prst="rect">
            <a:avLst/>
          </a:prstGeom>
          <a:noFill/>
        </p:spPr>
        <p:txBody>
          <a:bodyPr wrap="none" rtlCol="0">
            <a:spAutoFit/>
          </a:bodyPr>
          <a:lstStyle/>
          <a:p>
            <a:r>
              <a:rPr lang="en-GB" sz="2400" b="1" dirty="0"/>
              <a:t>48.0 m</a:t>
            </a:r>
          </a:p>
        </p:txBody>
      </p:sp>
      <p:sp>
        <p:nvSpPr>
          <p:cNvPr id="14" name="TextBox 13"/>
          <p:cNvSpPr txBox="1"/>
          <p:nvPr/>
        </p:nvSpPr>
        <p:spPr>
          <a:xfrm>
            <a:off x="1271477" y="3837263"/>
            <a:ext cx="1104790" cy="461665"/>
          </a:xfrm>
          <a:prstGeom prst="rect">
            <a:avLst/>
          </a:prstGeom>
          <a:noFill/>
        </p:spPr>
        <p:txBody>
          <a:bodyPr wrap="none" rtlCol="0">
            <a:spAutoFit/>
          </a:bodyPr>
          <a:lstStyle/>
          <a:p>
            <a:r>
              <a:rPr lang="en-GB" sz="2400" b="1" dirty="0"/>
              <a:t>30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18" name="TextBox 17"/>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20" name="TextBox 19"/>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42798501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38.5 m</a:t>
            </a:r>
          </a:p>
        </p:txBody>
      </p:sp>
      <p:sp>
        <p:nvSpPr>
          <p:cNvPr id="12" name="TextBox 11"/>
          <p:cNvSpPr txBox="1"/>
          <p:nvPr/>
        </p:nvSpPr>
        <p:spPr>
          <a:xfrm>
            <a:off x="6607845" y="3728079"/>
            <a:ext cx="1051891" cy="461665"/>
          </a:xfrm>
          <a:prstGeom prst="rect">
            <a:avLst/>
          </a:prstGeom>
          <a:noFill/>
        </p:spPr>
        <p:txBody>
          <a:bodyPr wrap="none" rtlCol="0">
            <a:spAutoFit/>
          </a:bodyPr>
          <a:lstStyle/>
          <a:p>
            <a:r>
              <a:rPr lang="en-GB" sz="2400" b="1" dirty="0"/>
              <a:t>49.2 m</a:t>
            </a:r>
          </a:p>
        </p:txBody>
      </p:sp>
      <p:sp>
        <p:nvSpPr>
          <p:cNvPr id="14" name="TextBox 13"/>
          <p:cNvSpPr txBox="1"/>
          <p:nvPr/>
        </p:nvSpPr>
        <p:spPr>
          <a:xfrm>
            <a:off x="1271477" y="3837263"/>
            <a:ext cx="1342034" cy="461665"/>
          </a:xfrm>
          <a:prstGeom prst="rect">
            <a:avLst/>
          </a:prstGeom>
          <a:noFill/>
        </p:spPr>
        <p:txBody>
          <a:bodyPr wrap="none" rtlCol="0">
            <a:spAutoFit/>
          </a:bodyPr>
          <a:lstStyle/>
          <a:p>
            <a:r>
              <a:rPr lang="en-GB" sz="2400" b="1" dirty="0"/>
              <a:t>31.2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18" name="TextBox 17"/>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20" name="TextBox 19"/>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2064382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37191"/>
            <a:ext cx="9144000" cy="4678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 y="1916832"/>
            <a:ext cx="1547663" cy="1008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1" y="1152040"/>
            <a:ext cx="773831"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a:off x="1403648" y="548680"/>
            <a:ext cx="6353021" cy="646331"/>
          </a:xfrm>
          <a:prstGeom prst="rect">
            <a:avLst/>
          </a:prstGeom>
          <a:noFill/>
        </p:spPr>
        <p:txBody>
          <a:bodyPr wrap="none" rtlCol="0">
            <a:spAutoFit/>
          </a:bodyPr>
          <a:lstStyle/>
          <a:p>
            <a:r>
              <a:rPr lang="en-GB" sz="3600" dirty="0">
                <a:latin typeface="Comic Sans MS" panose="030F0702030302020204" pitchFamily="66" charset="0"/>
              </a:rPr>
              <a:t>Will the hunter hit his prey?</a:t>
            </a:r>
          </a:p>
        </p:txBody>
      </p:sp>
      <p:sp>
        <p:nvSpPr>
          <p:cNvPr id="8" name="Rectangle 7"/>
          <p:cNvSpPr/>
          <p:nvPr/>
        </p:nvSpPr>
        <p:spPr>
          <a:xfrm>
            <a:off x="7863387" y="5805642"/>
            <a:ext cx="1280613"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37303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39.5 m</a:t>
            </a:r>
          </a:p>
        </p:txBody>
      </p:sp>
      <p:sp>
        <p:nvSpPr>
          <p:cNvPr id="12" name="TextBox 11"/>
          <p:cNvSpPr txBox="1"/>
          <p:nvPr/>
        </p:nvSpPr>
        <p:spPr>
          <a:xfrm>
            <a:off x="6607845" y="3728079"/>
            <a:ext cx="1207382" cy="461665"/>
          </a:xfrm>
          <a:prstGeom prst="rect">
            <a:avLst/>
          </a:prstGeom>
          <a:noFill/>
        </p:spPr>
        <p:txBody>
          <a:bodyPr wrap="none" rtlCol="0">
            <a:spAutoFit/>
          </a:bodyPr>
          <a:lstStyle/>
          <a:p>
            <a:r>
              <a:rPr lang="en-GB" sz="2400" b="1" dirty="0"/>
              <a:t>50.56 m</a:t>
            </a:r>
          </a:p>
        </p:txBody>
      </p:sp>
      <p:sp>
        <p:nvSpPr>
          <p:cNvPr id="14" name="TextBox 13"/>
          <p:cNvSpPr txBox="1"/>
          <p:nvPr/>
        </p:nvSpPr>
        <p:spPr>
          <a:xfrm>
            <a:off x="1271477" y="3837263"/>
            <a:ext cx="1342034" cy="461665"/>
          </a:xfrm>
          <a:prstGeom prst="rect">
            <a:avLst/>
          </a:prstGeom>
          <a:noFill/>
        </p:spPr>
        <p:txBody>
          <a:bodyPr wrap="none" rtlCol="0">
            <a:spAutoFit/>
          </a:bodyPr>
          <a:lstStyle/>
          <a:p>
            <a:r>
              <a:rPr lang="en-GB" sz="2400" b="1" dirty="0"/>
              <a:t>32.2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18" name="TextBox 17"/>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20" name="TextBox 19"/>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33191034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40.5 m</a:t>
            </a:r>
          </a:p>
        </p:txBody>
      </p:sp>
      <p:sp>
        <p:nvSpPr>
          <p:cNvPr id="12" name="TextBox 11"/>
          <p:cNvSpPr txBox="1"/>
          <p:nvPr/>
        </p:nvSpPr>
        <p:spPr>
          <a:xfrm>
            <a:off x="6607845" y="3728079"/>
            <a:ext cx="1207382" cy="461665"/>
          </a:xfrm>
          <a:prstGeom prst="rect">
            <a:avLst/>
          </a:prstGeom>
          <a:noFill/>
        </p:spPr>
        <p:txBody>
          <a:bodyPr wrap="none" rtlCol="0">
            <a:spAutoFit/>
          </a:bodyPr>
          <a:lstStyle/>
          <a:p>
            <a:r>
              <a:rPr lang="en-GB" sz="2400" b="1" dirty="0"/>
              <a:t>51.84 m</a:t>
            </a:r>
          </a:p>
        </p:txBody>
      </p:sp>
      <p:sp>
        <p:nvSpPr>
          <p:cNvPr id="14" name="TextBox 13"/>
          <p:cNvSpPr txBox="1"/>
          <p:nvPr/>
        </p:nvSpPr>
        <p:spPr>
          <a:xfrm>
            <a:off x="1271477" y="3837263"/>
            <a:ext cx="1342034" cy="461665"/>
          </a:xfrm>
          <a:prstGeom prst="rect">
            <a:avLst/>
          </a:prstGeom>
          <a:noFill/>
        </p:spPr>
        <p:txBody>
          <a:bodyPr wrap="none" rtlCol="0">
            <a:spAutoFit/>
          </a:bodyPr>
          <a:lstStyle/>
          <a:p>
            <a:r>
              <a:rPr lang="en-GB" sz="2400" b="1" dirty="0"/>
              <a:t>33.4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18" name="TextBox 17"/>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20" name="TextBox 19"/>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29538114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41.5 m</a:t>
            </a:r>
          </a:p>
        </p:txBody>
      </p:sp>
      <p:sp>
        <p:nvSpPr>
          <p:cNvPr id="12" name="TextBox 11"/>
          <p:cNvSpPr txBox="1"/>
          <p:nvPr/>
        </p:nvSpPr>
        <p:spPr>
          <a:xfrm>
            <a:off x="6607845" y="3728079"/>
            <a:ext cx="1207382" cy="461665"/>
          </a:xfrm>
          <a:prstGeom prst="rect">
            <a:avLst/>
          </a:prstGeom>
          <a:noFill/>
        </p:spPr>
        <p:txBody>
          <a:bodyPr wrap="none" rtlCol="0">
            <a:spAutoFit/>
          </a:bodyPr>
          <a:lstStyle/>
          <a:p>
            <a:r>
              <a:rPr lang="en-GB" sz="2400" b="1" dirty="0"/>
              <a:t>53.12 m</a:t>
            </a:r>
          </a:p>
        </p:txBody>
      </p:sp>
      <p:sp>
        <p:nvSpPr>
          <p:cNvPr id="14" name="TextBox 13"/>
          <p:cNvSpPr txBox="1"/>
          <p:nvPr/>
        </p:nvSpPr>
        <p:spPr>
          <a:xfrm>
            <a:off x="1271477" y="3837263"/>
            <a:ext cx="1342034" cy="461665"/>
          </a:xfrm>
          <a:prstGeom prst="rect">
            <a:avLst/>
          </a:prstGeom>
          <a:noFill/>
        </p:spPr>
        <p:txBody>
          <a:bodyPr wrap="none" rtlCol="0">
            <a:spAutoFit/>
          </a:bodyPr>
          <a:lstStyle/>
          <a:p>
            <a:r>
              <a:rPr lang="en-GB" sz="2400" b="1" dirty="0"/>
              <a:t>35.4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18" name="TextBox 17"/>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20" name="TextBox 19"/>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36378493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42.5 m</a:t>
            </a:r>
          </a:p>
        </p:txBody>
      </p:sp>
      <p:sp>
        <p:nvSpPr>
          <p:cNvPr id="12" name="TextBox 11"/>
          <p:cNvSpPr txBox="1"/>
          <p:nvPr/>
        </p:nvSpPr>
        <p:spPr>
          <a:xfrm>
            <a:off x="6607845" y="3728079"/>
            <a:ext cx="1051891" cy="461665"/>
          </a:xfrm>
          <a:prstGeom prst="rect">
            <a:avLst/>
          </a:prstGeom>
          <a:noFill/>
        </p:spPr>
        <p:txBody>
          <a:bodyPr wrap="none" rtlCol="0">
            <a:spAutoFit/>
          </a:bodyPr>
          <a:lstStyle/>
          <a:p>
            <a:r>
              <a:rPr lang="en-GB" sz="2400" b="1" dirty="0"/>
              <a:t>54.4 m</a:t>
            </a:r>
          </a:p>
        </p:txBody>
      </p:sp>
      <p:sp>
        <p:nvSpPr>
          <p:cNvPr id="14" name="TextBox 13"/>
          <p:cNvSpPr txBox="1"/>
          <p:nvPr/>
        </p:nvSpPr>
        <p:spPr>
          <a:xfrm>
            <a:off x="1271477" y="3837263"/>
            <a:ext cx="1104790" cy="461665"/>
          </a:xfrm>
          <a:prstGeom prst="rect">
            <a:avLst/>
          </a:prstGeom>
          <a:noFill/>
        </p:spPr>
        <p:txBody>
          <a:bodyPr wrap="none" rtlCol="0">
            <a:spAutoFit/>
          </a:bodyPr>
          <a:lstStyle/>
          <a:p>
            <a:r>
              <a:rPr lang="en-GB" sz="2400" b="1" dirty="0"/>
              <a:t>36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18" name="TextBox 17"/>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20" name="TextBox 19"/>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6092347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38225" y="805206"/>
            <a:ext cx="7067550" cy="5268036"/>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2470243" y="177418"/>
            <a:ext cx="4230645" cy="646331"/>
          </a:xfrm>
          <a:prstGeom prst="rect">
            <a:avLst/>
          </a:prstGeom>
          <a:noFill/>
        </p:spPr>
        <p:txBody>
          <a:bodyPr wrap="none" rtlCol="0">
            <a:spAutoFit/>
          </a:bodyPr>
          <a:lstStyle/>
          <a:p>
            <a:r>
              <a:rPr lang="en-GB" sz="3600" dirty="0">
                <a:latin typeface="Comic Sans MS" panose="030F0702030302020204" pitchFamily="66" charset="0"/>
              </a:rPr>
              <a:t>Shoot the Monkey!</a:t>
            </a:r>
          </a:p>
        </p:txBody>
      </p:sp>
      <p:sp>
        <p:nvSpPr>
          <p:cNvPr id="4" name="TextBox 3"/>
          <p:cNvSpPr txBox="1"/>
          <p:nvPr/>
        </p:nvSpPr>
        <p:spPr>
          <a:xfrm>
            <a:off x="3480181" y="5363567"/>
            <a:ext cx="1051891" cy="461665"/>
          </a:xfrm>
          <a:prstGeom prst="rect">
            <a:avLst/>
          </a:prstGeom>
          <a:noFill/>
        </p:spPr>
        <p:txBody>
          <a:bodyPr wrap="none" rtlCol="0">
            <a:spAutoFit/>
          </a:bodyPr>
          <a:lstStyle/>
          <a:p>
            <a:r>
              <a:rPr lang="en-GB" sz="2400" b="1" dirty="0"/>
              <a:t>43.5 m</a:t>
            </a:r>
          </a:p>
        </p:txBody>
      </p:sp>
      <p:sp>
        <p:nvSpPr>
          <p:cNvPr id="12" name="TextBox 11"/>
          <p:cNvSpPr txBox="1"/>
          <p:nvPr/>
        </p:nvSpPr>
        <p:spPr>
          <a:xfrm>
            <a:off x="6607845" y="3728079"/>
            <a:ext cx="1207382" cy="461665"/>
          </a:xfrm>
          <a:prstGeom prst="rect">
            <a:avLst/>
          </a:prstGeom>
          <a:noFill/>
        </p:spPr>
        <p:txBody>
          <a:bodyPr wrap="none" rtlCol="0">
            <a:spAutoFit/>
          </a:bodyPr>
          <a:lstStyle/>
          <a:p>
            <a:r>
              <a:rPr lang="en-GB" sz="2400" b="1" dirty="0"/>
              <a:t>55.68 m</a:t>
            </a:r>
          </a:p>
        </p:txBody>
      </p:sp>
      <p:sp>
        <p:nvSpPr>
          <p:cNvPr id="14" name="TextBox 13"/>
          <p:cNvSpPr txBox="1"/>
          <p:nvPr/>
        </p:nvSpPr>
        <p:spPr>
          <a:xfrm>
            <a:off x="1271477" y="3837263"/>
            <a:ext cx="1342034" cy="461665"/>
          </a:xfrm>
          <a:prstGeom prst="rect">
            <a:avLst/>
          </a:prstGeom>
          <a:noFill/>
        </p:spPr>
        <p:txBody>
          <a:bodyPr wrap="none" rtlCol="0">
            <a:spAutoFit/>
          </a:bodyPr>
          <a:lstStyle/>
          <a:p>
            <a:r>
              <a:rPr lang="en-GB" sz="2400" b="1" dirty="0"/>
              <a:t>39.7 ms</a:t>
            </a:r>
            <a:r>
              <a:rPr lang="en-GB" sz="2400" b="1" baseline="30000" dirty="0"/>
              <a:t>-1</a:t>
            </a:r>
            <a:endParaRPr lang="en-GB" sz="2400" b="1" dirty="0"/>
          </a:p>
        </p:txBody>
      </p:sp>
      <mc:AlternateContent xmlns:mc="http://schemas.openxmlformats.org/markup-compatibility/2006" xmlns:a14="http://schemas.microsoft.com/office/drawing/2010/main">
        <mc:Choice Requires="a14">
          <p:sp>
            <p:nvSpPr>
              <p:cNvPr id="6" name="TextBox 5"/>
              <p:cNvSpPr txBox="1"/>
              <p:nvPr/>
            </p:nvSpPr>
            <p:spPr>
              <a:xfrm>
                <a:off x="2217728" y="4503788"/>
                <a:ext cx="1146661" cy="584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sz="3200" b="1" i="1" smtClean="0">
                          <a:latin typeface="Cambria Math"/>
                          <a:ea typeface="Cambria Math"/>
                        </a:rPr>
                        <m:t>𝜶</m:t>
                      </m:r>
                      <m:r>
                        <a:rPr lang="en-GB" sz="3200" b="1" i="1" smtClean="0">
                          <a:latin typeface="Cambria Math"/>
                          <a:ea typeface="Cambria Math"/>
                        </a:rPr>
                        <m:t>=?</m:t>
                      </m:r>
                    </m:oMath>
                  </m:oMathPara>
                </a14:m>
                <a:endParaRPr lang="en-GB" sz="3200" b="1" dirty="0"/>
              </a:p>
            </p:txBody>
          </p:sp>
        </mc:Choice>
        <mc:Fallback xmlns="">
          <p:sp>
            <p:nvSpPr>
              <p:cNvPr id="6" name="TextBox 5"/>
              <p:cNvSpPr txBox="1">
                <a:spLocks noRot="1" noChangeAspect="1" noMove="1" noResize="1" noEditPoints="1" noAdjustHandles="1" noChangeArrowheads="1" noChangeShapeType="1" noTextEdit="1"/>
              </p:cNvSpPr>
              <p:nvPr/>
            </p:nvSpPr>
            <p:spPr>
              <a:xfrm>
                <a:off x="2217728" y="4503788"/>
                <a:ext cx="1146661" cy="584775"/>
              </a:xfrm>
              <a:prstGeom prst="rect">
                <a:avLst/>
              </a:prstGeom>
              <a:blipFill rotWithShape="1">
                <a:blip r:embed="rId3"/>
                <a:stretch>
                  <a:fillRect/>
                </a:stretch>
              </a:blipFill>
            </p:spPr>
            <p:txBody>
              <a:bodyPr/>
              <a:lstStyle/>
              <a:p>
                <a:r>
                  <a:rPr lang="en-GB">
                    <a:noFill/>
                  </a:rPr>
                  <a:t> </a:t>
                </a:r>
              </a:p>
            </p:txBody>
          </p:sp>
        </mc:Fallback>
      </mc:AlternateContent>
      <p:sp>
        <p:nvSpPr>
          <p:cNvPr id="7" name="TextBox 6"/>
          <p:cNvSpPr txBox="1"/>
          <p:nvPr/>
        </p:nvSpPr>
        <p:spPr>
          <a:xfrm>
            <a:off x="1091819" y="862720"/>
            <a:ext cx="3303773" cy="2308324"/>
          </a:xfrm>
          <a:prstGeom prst="rect">
            <a:avLst/>
          </a:prstGeom>
          <a:noFill/>
        </p:spPr>
        <p:txBody>
          <a:bodyPr wrap="square" rtlCol="0">
            <a:spAutoFit/>
          </a:bodyPr>
          <a:lstStyle/>
          <a:p>
            <a:r>
              <a:rPr lang="en-GB" sz="2400" dirty="0">
                <a:latin typeface="Comic Sans MS" panose="030F0702030302020204" pitchFamily="66" charset="0"/>
              </a:rPr>
              <a:t>The instant you shoot, the monkey lets go and falls to the ground.</a:t>
            </a:r>
          </a:p>
          <a:p>
            <a:r>
              <a:rPr lang="en-GB" sz="2400" dirty="0">
                <a:latin typeface="Comic Sans MS" panose="030F0702030302020204" pitchFamily="66" charset="0"/>
              </a:rPr>
              <a:t>What angle ensures you hit him?</a:t>
            </a:r>
          </a:p>
        </p:txBody>
      </p:sp>
      <p:grpSp>
        <p:nvGrpSpPr>
          <p:cNvPr id="16" name="Group 15"/>
          <p:cNvGrpSpPr/>
          <p:nvPr/>
        </p:nvGrpSpPr>
        <p:grpSpPr>
          <a:xfrm>
            <a:off x="3643933" y="3125337"/>
            <a:ext cx="15920" cy="796086"/>
            <a:chOff x="4722125" y="3125337"/>
            <a:chExt cx="15920" cy="796086"/>
          </a:xfrm>
        </p:grpSpPr>
        <p:cxnSp>
          <p:nvCxnSpPr>
            <p:cNvPr id="15" name="Straight Arrow Connector 14"/>
            <p:cNvCxnSpPr/>
            <p:nvPr/>
          </p:nvCxnSpPr>
          <p:spPr>
            <a:xfrm>
              <a:off x="4722125" y="3125337"/>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724397" y="3318681"/>
              <a:ext cx="13648" cy="602742"/>
            </a:xfrm>
            <a:prstGeom prst="straightConnector1">
              <a:avLst/>
            </a:prstGeom>
            <a:ln w="19050">
              <a:tailEnd type="triangle" w="lg" len="lg"/>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703093" y="3307263"/>
            <a:ext cx="1342034" cy="461665"/>
          </a:xfrm>
          <a:prstGeom prst="rect">
            <a:avLst/>
          </a:prstGeom>
          <a:noFill/>
        </p:spPr>
        <p:txBody>
          <a:bodyPr wrap="none" rtlCol="0">
            <a:spAutoFit/>
          </a:bodyPr>
          <a:lstStyle/>
          <a:p>
            <a:r>
              <a:rPr lang="en-GB" sz="2400" b="1" dirty="0"/>
              <a:t>9.81 ms</a:t>
            </a:r>
            <a:r>
              <a:rPr lang="en-GB" sz="2400" b="1" baseline="30000" dirty="0"/>
              <a:t>-2</a:t>
            </a:r>
            <a:endParaRPr lang="en-GB" sz="2400" b="1" dirty="0"/>
          </a:p>
        </p:txBody>
      </p:sp>
      <p:sp>
        <p:nvSpPr>
          <p:cNvPr id="18" name="TextBox 17"/>
          <p:cNvSpPr txBox="1"/>
          <p:nvPr/>
        </p:nvSpPr>
        <p:spPr>
          <a:xfrm>
            <a:off x="6659944" y="5676287"/>
            <a:ext cx="1440459" cy="369332"/>
          </a:xfrm>
          <a:prstGeom prst="rect">
            <a:avLst/>
          </a:prstGeom>
          <a:noFill/>
        </p:spPr>
        <p:txBody>
          <a:bodyPr wrap="none" rtlCol="0">
            <a:spAutoFit/>
          </a:bodyPr>
          <a:lstStyle/>
          <a:p>
            <a:r>
              <a:rPr lang="en-GB" dirty="0"/>
              <a:t>(Not to scale)</a:t>
            </a:r>
          </a:p>
        </p:txBody>
      </p:sp>
      <p:sp>
        <p:nvSpPr>
          <p:cNvPr id="20" name="TextBox 19"/>
          <p:cNvSpPr txBox="1"/>
          <p:nvPr/>
        </p:nvSpPr>
        <p:spPr>
          <a:xfrm>
            <a:off x="0" y="6488668"/>
            <a:ext cx="917239"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Bradley Hand ITC" panose="03070402050302030203" pitchFamily="66" charset="0"/>
              </a:rPr>
              <a:t>SIC_26</a:t>
            </a:r>
          </a:p>
        </p:txBody>
      </p:sp>
    </p:spTree>
    <p:extLst>
      <p:ext uri="{BB962C8B-B14F-4D97-AF65-F5344CB8AC3E}">
        <p14:creationId xmlns:p14="http://schemas.microsoft.com/office/powerpoint/2010/main" val="12836282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A9953-AC90-4156-863B-2FA720AF7906}"/>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7E1E733-F62B-474F-BE72-10E3670E59A9}"/>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34411110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237191"/>
            <a:ext cx="9144000" cy="4678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 y="1916832"/>
            <a:ext cx="1547663" cy="1008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1" y="1152040"/>
            <a:ext cx="773831"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a:off x="1735326" y="800936"/>
            <a:ext cx="5673348" cy="584775"/>
          </a:xfrm>
          <a:prstGeom prst="rect">
            <a:avLst/>
          </a:prstGeom>
          <a:noFill/>
        </p:spPr>
        <p:txBody>
          <a:bodyPr wrap="none" rtlCol="0">
            <a:spAutoFit/>
          </a:bodyPr>
          <a:lstStyle/>
          <a:p>
            <a:r>
              <a:rPr lang="en-GB" sz="3200" dirty="0">
                <a:latin typeface="Comic Sans MS" panose="030F0702030302020204" pitchFamily="66" charset="0"/>
              </a:rPr>
              <a:t>Will the hunter hit his prey?</a:t>
            </a:r>
          </a:p>
        </p:txBody>
      </p:sp>
      <p:sp>
        <p:nvSpPr>
          <p:cNvPr id="8" name="Rectangle 7"/>
          <p:cNvSpPr/>
          <p:nvPr/>
        </p:nvSpPr>
        <p:spPr>
          <a:xfrm>
            <a:off x="7863387" y="5805642"/>
            <a:ext cx="1280613" cy="28803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1"/>
          <p:cNvSpPr txBox="1">
            <a:spLocks/>
          </p:cNvSpPr>
          <p:nvPr/>
        </p:nvSpPr>
        <p:spPr>
          <a:xfrm>
            <a:off x="685800" y="-155644"/>
            <a:ext cx="7772400" cy="99122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dirty="0">
                <a:solidFill>
                  <a:schemeClr val="tx2"/>
                </a:solidFill>
                <a:latin typeface="Comic Sans MS" panose="030F0702030302020204" pitchFamily="66" charset="0"/>
              </a:rPr>
              <a:t>Shoot the Monkey!</a:t>
            </a:r>
          </a:p>
        </p:txBody>
      </p:sp>
    </p:spTree>
    <p:extLst>
      <p:ext uri="{BB962C8B-B14F-4D97-AF65-F5344CB8AC3E}">
        <p14:creationId xmlns:p14="http://schemas.microsoft.com/office/powerpoint/2010/main" val="1216360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225" y="1081088"/>
            <a:ext cx="7067550" cy="4695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Arrow Connector 4"/>
          <p:cNvCxnSpPr/>
          <p:nvPr/>
        </p:nvCxnSpPr>
        <p:spPr>
          <a:xfrm>
            <a:off x="1228299" y="1733266"/>
            <a:ext cx="0" cy="4872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6444107" y="1326098"/>
            <a:ext cx="0" cy="48722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5704795" y="2552131"/>
            <a:ext cx="251355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7806519" y="2552131"/>
            <a:ext cx="0" cy="2606723"/>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228299" y="5843571"/>
            <a:ext cx="5215808" cy="0"/>
          </a:xfrm>
          <a:prstGeom prst="straightConnector1">
            <a:avLst/>
          </a:prstGeom>
          <a:ln w="25400">
            <a:headEnd type="stealth" w="lg" len="lg"/>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7928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611560" y="4869160"/>
            <a:ext cx="7632848"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6732240" y="404664"/>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Arrow Connector 7"/>
          <p:cNvCxnSpPr/>
          <p:nvPr/>
        </p:nvCxnSpPr>
        <p:spPr>
          <a:xfrm>
            <a:off x="7092280" y="548680"/>
            <a:ext cx="0" cy="432048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804248" y="620688"/>
            <a:ext cx="0" cy="1008112"/>
          </a:xfrm>
          <a:prstGeom prst="straightConnector1">
            <a:avLst/>
          </a:prstGeom>
          <a:ln>
            <a:prstDash val="solid"/>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971600" y="3861048"/>
            <a:ext cx="1512168"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971600" y="5301208"/>
            <a:ext cx="583264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7" name="Arc 16"/>
          <p:cNvSpPr/>
          <p:nvPr/>
        </p:nvSpPr>
        <p:spPr>
          <a:xfrm rot="2473955">
            <a:off x="1138304" y="4420451"/>
            <a:ext cx="576064" cy="504056"/>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8" name="TextBox 17"/>
              <p:cNvSpPr txBox="1"/>
              <p:nvPr/>
            </p:nvSpPr>
            <p:spPr>
              <a:xfrm>
                <a:off x="1331640" y="4509120"/>
                <a:ext cx="38241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i="1" smtClean="0">
                          <a:latin typeface="Cambria Math"/>
                          <a:ea typeface="Cambria Math"/>
                        </a:rPr>
                        <m:t>𝛼</m:t>
                      </m:r>
                    </m:oMath>
                  </m:oMathPara>
                </a14:m>
                <a:endParaRPr lang="en-GB" dirty="0"/>
              </a:p>
            </p:txBody>
          </p:sp>
        </mc:Choice>
        <mc:Fallback xmlns="">
          <p:sp>
            <p:nvSpPr>
              <p:cNvPr id="18" name="TextBox 17"/>
              <p:cNvSpPr txBox="1">
                <a:spLocks noRot="1" noChangeAspect="1" noMove="1" noResize="1" noEditPoints="1" noAdjustHandles="1" noChangeArrowheads="1" noChangeShapeType="1" noTextEdit="1"/>
              </p:cNvSpPr>
              <p:nvPr/>
            </p:nvSpPr>
            <p:spPr>
              <a:xfrm>
                <a:off x="1331640" y="4509120"/>
                <a:ext cx="382412" cy="369332"/>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7092280" y="2524254"/>
                <a:ext cx="3697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h</m:t>
                      </m:r>
                    </m:oMath>
                  </m:oMathPara>
                </a14:m>
                <a:endParaRPr lang="en-GB" dirty="0"/>
              </a:p>
            </p:txBody>
          </p:sp>
        </mc:Choice>
        <mc:Fallback xmlns="">
          <p:sp>
            <p:nvSpPr>
              <p:cNvPr id="19" name="TextBox 18"/>
              <p:cNvSpPr txBox="1">
                <a:spLocks noRot="1" noChangeAspect="1" noMove="1" noResize="1" noEditPoints="1" noAdjustHandles="1" noChangeArrowheads="1" noChangeShapeType="1" noTextEdit="1"/>
              </p:cNvSpPr>
              <p:nvPr/>
            </p:nvSpPr>
            <p:spPr>
              <a:xfrm>
                <a:off x="7092280" y="2524254"/>
                <a:ext cx="369781" cy="369332"/>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3842628" y="5291916"/>
                <a:ext cx="377924"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𝑑</m:t>
                      </m:r>
                    </m:oMath>
                  </m:oMathPara>
                </a14:m>
                <a:endParaRPr lang="en-GB" dirty="0"/>
              </a:p>
            </p:txBody>
          </p:sp>
        </mc:Choice>
        <mc:Fallback xmlns="">
          <p:sp>
            <p:nvSpPr>
              <p:cNvPr id="20" name="TextBox 19"/>
              <p:cNvSpPr txBox="1">
                <a:spLocks noRot="1" noChangeAspect="1" noMove="1" noResize="1" noEditPoints="1" noAdjustHandles="1" noChangeArrowheads="1" noChangeShapeType="1" noTextEdit="1"/>
              </p:cNvSpPr>
              <p:nvPr/>
            </p:nvSpPr>
            <p:spPr>
              <a:xfrm>
                <a:off x="3842628" y="5291916"/>
                <a:ext cx="377924" cy="369332"/>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1547664" y="3933056"/>
                <a:ext cx="369332"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𝑣</m:t>
                      </m:r>
                    </m:oMath>
                  </m:oMathPara>
                </a14:m>
                <a:endParaRPr lang="en-GB" dirty="0"/>
              </a:p>
            </p:txBody>
          </p:sp>
        </mc:Choice>
        <mc:Fallback xmlns="">
          <p:sp>
            <p:nvSpPr>
              <p:cNvPr id="21" name="TextBox 20"/>
              <p:cNvSpPr txBox="1">
                <a:spLocks noRot="1" noChangeAspect="1" noMove="1" noResize="1" noEditPoints="1" noAdjustHandles="1" noChangeArrowheads="1" noChangeShapeType="1" noTextEdit="1"/>
              </p:cNvSpPr>
              <p:nvPr/>
            </p:nvSpPr>
            <p:spPr>
              <a:xfrm>
                <a:off x="1547664" y="3933056"/>
                <a:ext cx="369332" cy="369332"/>
              </a:xfrm>
              <a:prstGeom prst="rect">
                <a:avLst/>
              </a:prstGeom>
              <a:blipFill rotWithShape="1">
                <a:blip r:embed="rId5"/>
                <a:stretch>
                  <a:fillRect/>
                </a:stretch>
              </a:blipFill>
            </p:spPr>
            <p:txBody>
              <a:bodyPr/>
              <a:lstStyle/>
              <a:p>
                <a:r>
                  <a:rPr lang="en-GB">
                    <a:noFill/>
                  </a:rPr>
                  <a:t> </a:t>
                </a:r>
              </a:p>
            </p:txBody>
          </p:sp>
        </mc:Fallback>
      </mc:AlternateContent>
      <p:sp>
        <p:nvSpPr>
          <p:cNvPr id="22" name="TextBox 21"/>
          <p:cNvSpPr txBox="1"/>
          <p:nvPr/>
        </p:nvSpPr>
        <p:spPr>
          <a:xfrm>
            <a:off x="7421187" y="268653"/>
            <a:ext cx="1615310" cy="646331"/>
          </a:xfrm>
          <a:prstGeom prst="rect">
            <a:avLst/>
          </a:prstGeom>
          <a:noFill/>
        </p:spPr>
        <p:txBody>
          <a:bodyPr wrap="square" rtlCol="0">
            <a:spAutoFit/>
          </a:bodyPr>
          <a:lstStyle/>
          <a:p>
            <a:r>
              <a:rPr lang="en-GB" dirty="0"/>
              <a:t>Monkey’s initial position</a:t>
            </a:r>
          </a:p>
        </p:txBody>
      </p:sp>
      <p:cxnSp>
        <p:nvCxnSpPr>
          <p:cNvPr id="24" name="Straight Arrow Connector 23"/>
          <p:cNvCxnSpPr/>
          <p:nvPr/>
        </p:nvCxnSpPr>
        <p:spPr>
          <a:xfrm flipH="1">
            <a:off x="6948264" y="476672"/>
            <a:ext cx="47292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6804248" y="1628800"/>
            <a:ext cx="0" cy="504056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TextBox 26"/>
              <p:cNvSpPr txBox="1"/>
              <p:nvPr/>
            </p:nvSpPr>
            <p:spPr>
              <a:xfrm>
                <a:off x="7236296" y="3092767"/>
                <a:ext cx="1831334" cy="1477328"/>
              </a:xfrm>
              <a:prstGeom prst="rect">
                <a:avLst/>
              </a:prstGeom>
              <a:noFill/>
            </p:spPr>
            <p:txBody>
              <a:bodyPr wrap="square" rtlCol="0">
                <a:spAutoFit/>
              </a:bodyPr>
              <a:lstStyle/>
              <a:p>
                <a:r>
                  <a:rPr lang="en-GB" dirty="0"/>
                  <a:t>Monkey’s position after time </a:t>
                </a:r>
                <a14:m>
                  <m:oMath xmlns:m="http://schemas.openxmlformats.org/officeDocument/2006/math">
                    <m:r>
                      <a:rPr lang="en-GB" i="1" dirty="0" smtClean="0">
                        <a:latin typeface="Cambria Math"/>
                      </a:rPr>
                      <m:t>𝑡</m:t>
                    </m:r>
                  </m:oMath>
                </a14:m>
                <a:r>
                  <a:rPr lang="en-GB" dirty="0"/>
                  <a:t> seconds, falling under gravity, </a:t>
                </a:r>
                <a14:m>
                  <m:oMath xmlns:m="http://schemas.openxmlformats.org/officeDocument/2006/math">
                    <m:r>
                      <a:rPr lang="en-GB" i="1" dirty="0" smtClean="0">
                        <a:latin typeface="Cambria Math"/>
                      </a:rPr>
                      <m:t>𝑔</m:t>
                    </m:r>
                  </m:oMath>
                </a14:m>
                <a:r>
                  <a:rPr lang="en-GB" dirty="0"/>
                  <a:t> m/s</a:t>
                </a:r>
                <a:r>
                  <a:rPr lang="en-GB" baseline="30000" dirty="0"/>
                  <a:t>2</a:t>
                </a:r>
                <a:endParaRPr lang="en-GB" dirty="0"/>
              </a:p>
            </p:txBody>
          </p:sp>
        </mc:Choice>
        <mc:Fallback xmlns="">
          <p:sp>
            <p:nvSpPr>
              <p:cNvPr id="27" name="TextBox 26"/>
              <p:cNvSpPr txBox="1">
                <a:spLocks noRot="1" noChangeAspect="1" noMove="1" noResize="1" noEditPoints="1" noAdjustHandles="1" noChangeArrowheads="1" noChangeShapeType="1" noTextEdit="1"/>
              </p:cNvSpPr>
              <p:nvPr/>
            </p:nvSpPr>
            <p:spPr>
              <a:xfrm>
                <a:off x="7236296" y="3092767"/>
                <a:ext cx="1831334" cy="1477328"/>
              </a:xfrm>
              <a:prstGeom prst="rect">
                <a:avLst/>
              </a:prstGeom>
              <a:blipFill rotWithShape="1">
                <a:blip r:embed="rId6"/>
                <a:stretch>
                  <a:fillRect l="-2667" t="-2058" b="-5350"/>
                </a:stretch>
              </a:blipFill>
            </p:spPr>
            <p:txBody>
              <a:bodyPr/>
              <a:lstStyle/>
              <a:p>
                <a:r>
                  <a:rPr lang="en-GB">
                    <a:noFill/>
                  </a:rPr>
                  <a:t> </a:t>
                </a:r>
              </a:p>
            </p:txBody>
          </p:sp>
        </mc:Fallback>
      </mc:AlternateContent>
      <p:sp>
        <p:nvSpPr>
          <p:cNvPr id="28" name="Oval 27"/>
          <p:cNvSpPr/>
          <p:nvPr/>
        </p:nvSpPr>
        <p:spPr>
          <a:xfrm>
            <a:off x="6732240" y="3501008"/>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Freeform 28"/>
          <p:cNvSpPr/>
          <p:nvPr/>
        </p:nvSpPr>
        <p:spPr>
          <a:xfrm>
            <a:off x="1009403" y="3430168"/>
            <a:ext cx="5807033" cy="1426840"/>
          </a:xfrm>
          <a:custGeom>
            <a:avLst/>
            <a:gdLst>
              <a:gd name="connsiteX0" fmla="*/ 0 w 5807033"/>
              <a:gd name="connsiteY0" fmla="*/ 1426840 h 1426840"/>
              <a:gd name="connsiteX1" fmla="*/ 783771 w 5807033"/>
              <a:gd name="connsiteY1" fmla="*/ 975577 h 1426840"/>
              <a:gd name="connsiteX2" fmla="*/ 1721922 w 5807033"/>
              <a:gd name="connsiteY2" fmla="*/ 595567 h 1426840"/>
              <a:gd name="connsiteX3" fmla="*/ 3146961 w 5807033"/>
              <a:gd name="connsiteY3" fmla="*/ 191806 h 1426840"/>
              <a:gd name="connsiteX4" fmla="*/ 4453246 w 5807033"/>
              <a:gd name="connsiteY4" fmla="*/ 13676 h 1426840"/>
              <a:gd name="connsiteX5" fmla="*/ 5272644 w 5807033"/>
              <a:gd name="connsiteY5" fmla="*/ 25551 h 1426840"/>
              <a:gd name="connsiteX6" fmla="*/ 5807033 w 5807033"/>
              <a:gd name="connsiteY6" fmla="*/ 132429 h 1426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07033" h="1426840">
                <a:moveTo>
                  <a:pt x="0" y="1426840"/>
                </a:moveTo>
                <a:cubicBezTo>
                  <a:pt x="248392" y="1270481"/>
                  <a:pt x="496784" y="1114122"/>
                  <a:pt x="783771" y="975577"/>
                </a:cubicBezTo>
                <a:cubicBezTo>
                  <a:pt x="1070758" y="837031"/>
                  <a:pt x="1328057" y="726196"/>
                  <a:pt x="1721922" y="595567"/>
                </a:cubicBezTo>
                <a:cubicBezTo>
                  <a:pt x="2115787" y="464938"/>
                  <a:pt x="2691740" y="288788"/>
                  <a:pt x="3146961" y="191806"/>
                </a:cubicBezTo>
                <a:cubicBezTo>
                  <a:pt x="3602182" y="94824"/>
                  <a:pt x="4098966" y="41385"/>
                  <a:pt x="4453246" y="13676"/>
                </a:cubicBezTo>
                <a:cubicBezTo>
                  <a:pt x="4807527" y="-14033"/>
                  <a:pt x="5047013" y="5759"/>
                  <a:pt x="5272644" y="25551"/>
                </a:cubicBezTo>
                <a:cubicBezTo>
                  <a:pt x="5498275" y="45343"/>
                  <a:pt x="5652654" y="88886"/>
                  <a:pt x="5807033" y="132429"/>
                </a:cubicBezTo>
              </a:path>
            </a:pathLst>
          </a:cu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p:cNvSpPr txBox="1"/>
          <p:nvPr/>
        </p:nvSpPr>
        <p:spPr>
          <a:xfrm>
            <a:off x="1331640" y="3356992"/>
            <a:ext cx="1789721" cy="369332"/>
          </a:xfrm>
          <a:prstGeom prst="rect">
            <a:avLst/>
          </a:prstGeom>
          <a:noFill/>
        </p:spPr>
        <p:txBody>
          <a:bodyPr wrap="none" rtlCol="0">
            <a:spAutoFit/>
          </a:bodyPr>
          <a:lstStyle/>
          <a:p>
            <a:r>
              <a:rPr lang="en-GB" dirty="0"/>
              <a:t>Path of projectile</a:t>
            </a:r>
          </a:p>
        </p:txBody>
      </p:sp>
      <p:cxnSp>
        <p:nvCxnSpPr>
          <p:cNvPr id="32" name="Straight Arrow Connector 31"/>
          <p:cNvCxnSpPr/>
          <p:nvPr/>
        </p:nvCxnSpPr>
        <p:spPr>
          <a:xfrm>
            <a:off x="3059832" y="3541658"/>
            <a:ext cx="333915" cy="2491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6964185" y="3577040"/>
            <a:ext cx="27204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9908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1491170656"/>
                  </p:ext>
                </p:extLst>
              </p:nvPr>
            </p:nvGraphicFramePr>
            <p:xfrm>
              <a:off x="467544" y="404667"/>
              <a:ext cx="8352927" cy="3884978"/>
            </p:xfrm>
            <a:graphic>
              <a:graphicData uri="http://schemas.openxmlformats.org/drawingml/2006/table">
                <a:tbl>
                  <a:tblPr firstRow="1" bandRow="1">
                    <a:tableStyleId>{5C22544A-7EE6-4342-B048-85BDC9FD1C3A}</a:tableStyleId>
                  </a:tblPr>
                  <a:tblGrid>
                    <a:gridCol w="2784309">
                      <a:extLst>
                        <a:ext uri="{9D8B030D-6E8A-4147-A177-3AD203B41FA5}">
                          <a16:colId xmlns:a16="http://schemas.microsoft.com/office/drawing/2014/main" val="20000"/>
                        </a:ext>
                      </a:extLst>
                    </a:gridCol>
                    <a:gridCol w="2784309">
                      <a:extLst>
                        <a:ext uri="{9D8B030D-6E8A-4147-A177-3AD203B41FA5}">
                          <a16:colId xmlns:a16="http://schemas.microsoft.com/office/drawing/2014/main" val="20001"/>
                        </a:ext>
                      </a:extLst>
                    </a:gridCol>
                    <a:gridCol w="2784309">
                      <a:extLst>
                        <a:ext uri="{9D8B030D-6E8A-4147-A177-3AD203B41FA5}">
                          <a16:colId xmlns:a16="http://schemas.microsoft.com/office/drawing/2014/main" val="20002"/>
                        </a:ext>
                      </a:extLst>
                    </a:gridCol>
                  </a:tblGrid>
                  <a:tr h="364157">
                    <a:tc>
                      <a:txBody>
                        <a:bodyPr/>
                        <a:lstStyle/>
                        <a:p>
                          <a:endParaRPr lang="en-GB" dirty="0"/>
                        </a:p>
                      </a:txBody>
                      <a:tcPr/>
                    </a:tc>
                    <a:tc>
                      <a:txBody>
                        <a:bodyPr/>
                        <a:lstStyle/>
                        <a:p>
                          <a:pPr algn="ctr"/>
                          <a:r>
                            <a:rPr lang="en-GB" dirty="0"/>
                            <a:t>Projectile</a:t>
                          </a:r>
                        </a:p>
                      </a:txBody>
                      <a:tcPr/>
                    </a:tc>
                    <a:tc>
                      <a:txBody>
                        <a:bodyPr/>
                        <a:lstStyle/>
                        <a:p>
                          <a:pPr algn="ctr"/>
                          <a:r>
                            <a:rPr lang="en-GB" dirty="0"/>
                            <a:t>Monkey</a:t>
                          </a:r>
                        </a:p>
                      </a:txBody>
                      <a:tcPr/>
                    </a:tc>
                    <a:extLst>
                      <a:ext uri="{0D108BD9-81ED-4DB2-BD59-A6C34878D82A}">
                        <a16:rowId xmlns:a16="http://schemas.microsoft.com/office/drawing/2014/main" val="10000"/>
                      </a:ext>
                    </a:extLst>
                  </a:tr>
                  <a:tr h="364157">
                    <a:tc>
                      <a:txBody>
                        <a:bodyPr/>
                        <a:lstStyle/>
                        <a:p>
                          <a:r>
                            <a:rPr lang="en-GB" dirty="0"/>
                            <a:t>After time, </a:t>
                          </a:r>
                          <a14:m>
                            <m:oMath xmlns:m="http://schemas.openxmlformats.org/officeDocument/2006/math">
                              <m:r>
                                <a:rPr lang="en-GB" b="0" i="1" smtClean="0">
                                  <a:latin typeface="Cambria Math"/>
                                </a:rPr>
                                <m:t>𝑡</m:t>
                              </m:r>
                            </m:oMath>
                          </a14:m>
                          <a:endParaRPr lang="en-GB" dirty="0"/>
                        </a:p>
                      </a:txBody>
                      <a:tcPr anchor="ctr">
                        <a:solidFill>
                          <a:schemeClr val="accent1">
                            <a:lumMod val="20000"/>
                            <a:lumOff val="80000"/>
                          </a:schemeClr>
                        </a:solidFill>
                      </a:tcPr>
                    </a:tc>
                    <a:tc>
                      <a:txBody>
                        <a:bodyPr/>
                        <a:lstStyle/>
                        <a:p>
                          <a:endParaRPr lang="en-GB" dirty="0"/>
                        </a:p>
                      </a:txBody>
                      <a:tcPr anchor="ctr">
                        <a:solidFill>
                          <a:schemeClr val="accent1">
                            <a:lumMod val="20000"/>
                            <a:lumOff val="80000"/>
                          </a:schemeClr>
                        </a:solidFill>
                      </a:tcPr>
                    </a:tc>
                    <a:tc>
                      <a:txBody>
                        <a:bodyPr/>
                        <a:lstStyle/>
                        <a:p>
                          <a:endParaRPr lang="en-GB" dirty="0"/>
                        </a:p>
                      </a:txBody>
                      <a:tcPr anchor="ctr">
                        <a:solidFill>
                          <a:schemeClr val="accent1">
                            <a:lumMod val="20000"/>
                            <a:lumOff val="80000"/>
                          </a:schemeClr>
                        </a:solidFill>
                      </a:tcPr>
                    </a:tc>
                    <a:extLst>
                      <a:ext uri="{0D108BD9-81ED-4DB2-BD59-A6C34878D82A}">
                        <a16:rowId xmlns:a16="http://schemas.microsoft.com/office/drawing/2014/main" val="10001"/>
                      </a:ext>
                    </a:extLst>
                  </a:tr>
                  <a:tr h="780645">
                    <a:tc>
                      <a:txBody>
                        <a:bodyPr/>
                        <a:lstStyle/>
                        <a:p>
                          <a:r>
                            <a:rPr lang="en-GB"/>
                            <a:t>Vertical displacement:</a:t>
                          </a:r>
                          <a:endParaRPr lang="en-GB" dirty="0"/>
                        </a:p>
                      </a:txBody>
                      <a:tcPr anchor="ctr">
                        <a:solidFill>
                          <a:schemeClr val="accent1">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𝑣</m:t>
                                </m:r>
                                <m:func>
                                  <m:funcPr>
                                    <m:ctrlPr>
                                      <a:rPr lang="en-GB" b="0" i="1" smtClean="0">
                                        <a:latin typeface="Cambria Math" panose="02040503050406030204" pitchFamily="18" charset="0"/>
                                      </a:rPr>
                                    </m:ctrlPr>
                                  </m:funcPr>
                                  <m:fName>
                                    <m:r>
                                      <m:rPr>
                                        <m:sty m:val="p"/>
                                      </m:rPr>
                                      <a:rPr lang="en-GB" b="0" i="0" smtClean="0">
                                        <a:latin typeface="Cambria Math"/>
                                      </a:rPr>
                                      <m:t>sin</m:t>
                                    </m:r>
                                  </m:fName>
                                  <m:e>
                                    <m:r>
                                      <a:rPr lang="en-GB" b="0" i="1" smtClean="0">
                                        <a:latin typeface="Cambria Math"/>
                                        <a:ea typeface="Cambria Math"/>
                                      </a:rPr>
                                      <m:t>𝛼</m:t>
                                    </m:r>
                                  </m:e>
                                </m:func>
                                <m:r>
                                  <a:rPr lang="en-GB" b="0" i="1" smtClean="0">
                                    <a:latin typeface="Cambria Math"/>
                                  </a:rPr>
                                  <m:t>𝑡</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𝑔</m:t>
                                    </m:r>
                                    <m:sSup>
                                      <m:sSupPr>
                                        <m:ctrlPr>
                                          <a:rPr lang="en-GB" b="0" i="1" smtClean="0">
                                            <a:latin typeface="Cambria Math" panose="02040503050406030204" pitchFamily="18" charset="0"/>
                                          </a:rPr>
                                        </m:ctrlPr>
                                      </m:sSupPr>
                                      <m:e>
                                        <m:r>
                                          <a:rPr lang="en-GB" b="0" i="1" smtClean="0">
                                            <a:latin typeface="Cambria Math"/>
                                          </a:rPr>
                                          <m:t>𝑡</m:t>
                                        </m:r>
                                      </m:e>
                                      <m:sup>
                                        <m:r>
                                          <a:rPr lang="en-GB" b="0" i="1" smtClean="0">
                                            <a:latin typeface="Cambria Math"/>
                                          </a:rPr>
                                          <m:t>2</m:t>
                                        </m:r>
                                      </m:sup>
                                    </m:sSup>
                                  </m:num>
                                  <m:den>
                                    <m:r>
                                      <a:rPr lang="en-GB" b="0" i="1" smtClean="0">
                                        <a:latin typeface="Cambria Math"/>
                                      </a:rPr>
                                      <m:t>2</m:t>
                                    </m:r>
                                  </m:den>
                                </m:f>
                              </m:oMath>
                            </m:oMathPara>
                          </a14:m>
                          <a:endParaRPr lang="en-GB" dirty="0"/>
                        </a:p>
                      </a:txBody>
                      <a:tcPr anchor="ctr">
                        <a:solidFill>
                          <a:schemeClr val="accent1">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h</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𝑔</m:t>
                                    </m:r>
                                    <m:sSup>
                                      <m:sSupPr>
                                        <m:ctrlPr>
                                          <a:rPr lang="en-GB" b="0" i="1" smtClean="0">
                                            <a:latin typeface="Cambria Math" panose="02040503050406030204" pitchFamily="18" charset="0"/>
                                          </a:rPr>
                                        </m:ctrlPr>
                                      </m:sSupPr>
                                      <m:e>
                                        <m:r>
                                          <a:rPr lang="en-GB" b="0" i="1" smtClean="0">
                                            <a:latin typeface="Cambria Math"/>
                                          </a:rPr>
                                          <m:t>𝑡</m:t>
                                        </m:r>
                                      </m:e>
                                      <m:sup>
                                        <m:r>
                                          <a:rPr lang="en-GB" b="0" i="1" smtClean="0">
                                            <a:latin typeface="Cambria Math"/>
                                          </a:rPr>
                                          <m:t>2</m:t>
                                        </m:r>
                                      </m:sup>
                                    </m:sSup>
                                  </m:num>
                                  <m:den>
                                    <m:r>
                                      <a:rPr lang="en-GB" b="0" i="1" smtClean="0">
                                        <a:latin typeface="Cambria Math"/>
                                      </a:rPr>
                                      <m:t>2</m:t>
                                    </m:r>
                                  </m:den>
                                </m:f>
                              </m:oMath>
                            </m:oMathPara>
                          </a14:m>
                          <a:endParaRPr lang="en-GB" dirty="0"/>
                        </a:p>
                      </a:txBody>
                      <a:tcPr anchor="ctr">
                        <a:solidFill>
                          <a:schemeClr val="accent1">
                            <a:lumMod val="40000"/>
                            <a:lumOff val="60000"/>
                          </a:schemeClr>
                        </a:solidFill>
                      </a:tcPr>
                    </a:tc>
                    <a:extLst>
                      <a:ext uri="{0D108BD9-81ED-4DB2-BD59-A6C34878D82A}">
                        <a16:rowId xmlns:a16="http://schemas.microsoft.com/office/drawing/2014/main" val="10002"/>
                      </a:ext>
                    </a:extLst>
                  </a:tr>
                  <a:tr h="628545">
                    <a:tc>
                      <a:txBody>
                        <a:bodyPr/>
                        <a:lstStyle/>
                        <a:p>
                          <a:r>
                            <a:rPr lang="en-GB" dirty="0"/>
                            <a:t>Horizontal displacement:</a:t>
                          </a:r>
                        </a:p>
                      </a:txBody>
                      <a:tcPr anchor="ctr">
                        <a:solidFill>
                          <a:schemeClr val="accent1">
                            <a:lumMod val="20000"/>
                            <a:lumOff val="8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𝑣</m:t>
                                </m:r>
                                <m:func>
                                  <m:funcPr>
                                    <m:ctrlPr>
                                      <a:rPr lang="en-GB" b="0" i="1" smtClean="0">
                                        <a:latin typeface="Cambria Math" panose="02040503050406030204" pitchFamily="18" charset="0"/>
                                      </a:rPr>
                                    </m:ctrlPr>
                                  </m:funcPr>
                                  <m:fName>
                                    <m:r>
                                      <m:rPr>
                                        <m:sty m:val="p"/>
                                      </m:rPr>
                                      <a:rPr lang="en-GB" b="0" i="0" smtClean="0">
                                        <a:latin typeface="Cambria Math"/>
                                      </a:rPr>
                                      <m:t>cos</m:t>
                                    </m:r>
                                  </m:fName>
                                  <m:e>
                                    <m:r>
                                      <a:rPr lang="en-GB" b="0" i="1" smtClean="0">
                                        <a:latin typeface="Cambria Math"/>
                                        <a:ea typeface="Cambria Math"/>
                                      </a:rPr>
                                      <m:t>𝛼</m:t>
                                    </m:r>
                                  </m:e>
                                </m:func>
                                <m:r>
                                  <a:rPr lang="en-GB" b="0" i="1" smtClean="0">
                                    <a:latin typeface="Cambria Math"/>
                                  </a:rPr>
                                  <m:t>𝑡</m:t>
                                </m:r>
                              </m:oMath>
                            </m:oMathPara>
                          </a14:m>
                          <a:endParaRPr lang="en-GB" dirty="0"/>
                        </a:p>
                      </a:txBody>
                      <a:tcPr anchor="ctr">
                        <a:solidFill>
                          <a:schemeClr val="accent1">
                            <a:lumMod val="20000"/>
                            <a:lumOff val="8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𝑑</m:t>
                                </m:r>
                              </m:oMath>
                            </m:oMathPara>
                          </a14:m>
                          <a:endParaRPr lang="en-GB" dirty="0"/>
                        </a:p>
                      </a:txBody>
                      <a:tcPr anchor="ctr">
                        <a:solidFill>
                          <a:schemeClr val="accent1">
                            <a:lumMod val="20000"/>
                            <a:lumOff val="80000"/>
                          </a:schemeClr>
                        </a:solidFill>
                      </a:tcPr>
                    </a:tc>
                    <a:extLst>
                      <a:ext uri="{0D108BD9-81ED-4DB2-BD59-A6C34878D82A}">
                        <a16:rowId xmlns:a16="http://schemas.microsoft.com/office/drawing/2014/main" val="10003"/>
                      </a:ext>
                    </a:extLst>
                  </a:tr>
                  <a:tr h="808164">
                    <a:tc>
                      <a:txBody>
                        <a:bodyPr/>
                        <a:lstStyle/>
                        <a:p>
                          <a:r>
                            <a:rPr lang="en-GB" dirty="0"/>
                            <a:t>Time for projectile to reach fall-line of monkey</a:t>
                          </a:r>
                        </a:p>
                      </a:txBody>
                      <a:tcPr anchor="ctr">
                        <a:solidFill>
                          <a:schemeClr val="accent1">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𝑡</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𝑑</m:t>
                                    </m:r>
                                  </m:num>
                                  <m:den>
                                    <m:r>
                                      <a:rPr lang="en-GB" b="0" i="1" smtClean="0">
                                        <a:latin typeface="Cambria Math"/>
                                      </a:rPr>
                                      <m:t>𝑣</m:t>
                                    </m:r>
                                    <m:func>
                                      <m:funcPr>
                                        <m:ctrlPr>
                                          <a:rPr lang="en-GB" b="0" i="1" smtClean="0">
                                            <a:latin typeface="Cambria Math" panose="02040503050406030204" pitchFamily="18" charset="0"/>
                                          </a:rPr>
                                        </m:ctrlPr>
                                      </m:funcPr>
                                      <m:fName>
                                        <m:r>
                                          <m:rPr>
                                            <m:sty m:val="p"/>
                                          </m:rPr>
                                          <a:rPr lang="en-GB" b="0" i="0" smtClean="0">
                                            <a:latin typeface="Cambria Math"/>
                                          </a:rPr>
                                          <m:t>cos</m:t>
                                        </m:r>
                                      </m:fName>
                                      <m:e>
                                        <m:r>
                                          <a:rPr lang="en-GB" b="0" i="1" smtClean="0">
                                            <a:latin typeface="Cambria Math"/>
                                            <a:ea typeface="Cambria Math"/>
                                          </a:rPr>
                                          <m:t>𝛼</m:t>
                                        </m:r>
                                      </m:e>
                                    </m:func>
                                  </m:den>
                                </m:f>
                              </m:oMath>
                            </m:oMathPara>
                          </a14:m>
                          <a:endParaRPr lang="en-GB" dirty="0"/>
                        </a:p>
                      </a:txBody>
                      <a:tcPr anchor="ctr">
                        <a:solidFill>
                          <a:schemeClr val="accent1">
                            <a:lumMod val="40000"/>
                            <a:lumOff val="60000"/>
                          </a:schemeClr>
                        </a:solidFill>
                      </a:tcPr>
                    </a:tc>
                    <a:tc>
                      <a:txBody>
                        <a:bodyPr/>
                        <a:lstStyle/>
                        <a:p>
                          <a:endParaRPr lang="en-GB" dirty="0"/>
                        </a:p>
                      </a:txBody>
                      <a:tcPr anchor="ctr">
                        <a:solidFill>
                          <a:schemeClr val="accent1">
                            <a:lumMod val="40000"/>
                            <a:lumOff val="60000"/>
                          </a:schemeClr>
                        </a:solidFill>
                      </a:tcPr>
                    </a:tc>
                    <a:extLst>
                      <a:ext uri="{0D108BD9-81ED-4DB2-BD59-A6C34878D82A}">
                        <a16:rowId xmlns:a16="http://schemas.microsoft.com/office/drawing/2014/main" val="10004"/>
                      </a:ext>
                    </a:extLst>
                  </a:tr>
                  <a:tr h="9361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Vertical displacement</a:t>
                          </a:r>
                          <a:r>
                            <a:rPr lang="en-GB" baseline="0" dirty="0"/>
                            <a:t> at </a:t>
                          </a:r>
                          <a14:m>
                            <m:oMath xmlns:m="http://schemas.openxmlformats.org/officeDocument/2006/math">
                              <m:r>
                                <a:rPr lang="en-GB" b="0" i="1" baseline="0" smtClean="0">
                                  <a:latin typeface="Cambria Math"/>
                                </a:rPr>
                                <m:t>𝑡</m:t>
                              </m:r>
                              <m:r>
                                <a:rPr lang="en-GB" b="0" i="1" baseline="0" smtClean="0">
                                  <a:latin typeface="Cambria Math"/>
                                </a:rPr>
                                <m:t>=</m:t>
                              </m:r>
                              <m:f>
                                <m:fPr>
                                  <m:ctrlPr>
                                    <a:rPr lang="en-GB" b="0" i="1" baseline="0" smtClean="0">
                                      <a:latin typeface="Cambria Math" panose="02040503050406030204" pitchFamily="18" charset="0"/>
                                    </a:rPr>
                                  </m:ctrlPr>
                                </m:fPr>
                                <m:num>
                                  <m:r>
                                    <a:rPr lang="en-GB" b="0" i="1" baseline="0" smtClean="0">
                                      <a:latin typeface="Cambria Math"/>
                                    </a:rPr>
                                    <m:t>𝑑</m:t>
                                  </m:r>
                                </m:num>
                                <m:den>
                                  <m:r>
                                    <a:rPr lang="en-GB" b="0" i="1" baseline="0" smtClean="0">
                                      <a:latin typeface="Cambria Math"/>
                                    </a:rPr>
                                    <m:t>𝑣</m:t>
                                  </m:r>
                                  <m:func>
                                    <m:funcPr>
                                      <m:ctrlPr>
                                        <a:rPr lang="en-GB" b="0" i="1" baseline="0" smtClean="0">
                                          <a:latin typeface="Cambria Math" panose="02040503050406030204" pitchFamily="18" charset="0"/>
                                        </a:rPr>
                                      </m:ctrlPr>
                                    </m:funcPr>
                                    <m:fName>
                                      <m:r>
                                        <m:rPr>
                                          <m:sty m:val="p"/>
                                        </m:rPr>
                                        <a:rPr lang="en-GB" b="0" i="0" baseline="0" smtClean="0">
                                          <a:latin typeface="Cambria Math"/>
                                        </a:rPr>
                                        <m:t>cos</m:t>
                                      </m:r>
                                    </m:fName>
                                    <m:e>
                                      <m:r>
                                        <a:rPr lang="en-GB" b="0" i="1" baseline="0" smtClean="0">
                                          <a:latin typeface="Cambria Math"/>
                                          <a:ea typeface="Cambria Math"/>
                                        </a:rPr>
                                        <m:t>𝛼</m:t>
                                      </m:r>
                                    </m:e>
                                  </m:func>
                                </m:den>
                              </m:f>
                            </m:oMath>
                          </a14:m>
                          <a:r>
                            <a:rPr lang="en-GB" dirty="0"/>
                            <a:t>:</a:t>
                          </a:r>
                        </a:p>
                      </a:txBody>
                      <a:tcPr anchor="ctr">
                        <a:solidFill>
                          <a:schemeClr val="accent1">
                            <a:lumMod val="20000"/>
                            <a:lumOff val="8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𝑑</m:t>
                                </m:r>
                                <m:func>
                                  <m:funcPr>
                                    <m:ctrlPr>
                                      <a:rPr lang="en-GB" b="0" i="1" smtClean="0">
                                        <a:latin typeface="Cambria Math" panose="02040503050406030204" pitchFamily="18" charset="0"/>
                                      </a:rPr>
                                    </m:ctrlPr>
                                  </m:funcPr>
                                  <m:fName>
                                    <m:r>
                                      <m:rPr>
                                        <m:sty m:val="p"/>
                                      </m:rPr>
                                      <a:rPr lang="en-GB" b="0" i="0" smtClean="0">
                                        <a:latin typeface="Cambria Math"/>
                                      </a:rPr>
                                      <m:t>tan</m:t>
                                    </m:r>
                                  </m:fName>
                                  <m:e>
                                    <m:r>
                                      <a:rPr lang="en-GB" b="0" i="1" smtClean="0">
                                        <a:latin typeface="Cambria Math"/>
                                        <a:ea typeface="Cambria Math"/>
                                      </a:rPr>
                                      <m:t>𝛼</m:t>
                                    </m:r>
                                  </m:e>
                                </m:func>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𝑔</m:t>
                                    </m:r>
                                    <m:sSup>
                                      <m:sSupPr>
                                        <m:ctrlPr>
                                          <a:rPr lang="en-GB" b="0" i="1" smtClean="0">
                                            <a:latin typeface="Cambria Math" panose="02040503050406030204" pitchFamily="18" charset="0"/>
                                          </a:rPr>
                                        </m:ctrlPr>
                                      </m:sSupPr>
                                      <m:e>
                                        <m:r>
                                          <a:rPr lang="en-GB" b="0" i="1" smtClean="0">
                                            <a:latin typeface="Cambria Math"/>
                                          </a:rPr>
                                          <m:t>𝑑</m:t>
                                        </m:r>
                                      </m:e>
                                      <m:sup>
                                        <m:r>
                                          <a:rPr lang="en-GB" b="0" i="1" smtClean="0">
                                            <a:latin typeface="Cambria Math"/>
                                          </a:rPr>
                                          <m:t>2</m:t>
                                        </m:r>
                                      </m:sup>
                                    </m:sSup>
                                  </m:num>
                                  <m:den>
                                    <m:r>
                                      <a:rPr lang="en-GB" b="0" i="1" smtClean="0">
                                        <a:latin typeface="Cambria Math"/>
                                      </a:rPr>
                                      <m:t>2</m:t>
                                    </m:r>
                                    <m:sSup>
                                      <m:sSupPr>
                                        <m:ctrlPr>
                                          <a:rPr lang="en-GB" b="0" i="1" smtClean="0">
                                            <a:latin typeface="Cambria Math" panose="02040503050406030204" pitchFamily="18" charset="0"/>
                                          </a:rPr>
                                        </m:ctrlPr>
                                      </m:sSupPr>
                                      <m:e>
                                        <m:r>
                                          <a:rPr lang="en-GB" b="0" i="1" smtClean="0">
                                            <a:latin typeface="Cambria Math"/>
                                          </a:rPr>
                                          <m:t>𝑣</m:t>
                                        </m:r>
                                      </m:e>
                                      <m:sup>
                                        <m:r>
                                          <a:rPr lang="en-GB" b="0" i="1" smtClean="0">
                                            <a:latin typeface="Cambria Math"/>
                                          </a:rPr>
                                          <m:t>2</m:t>
                                        </m:r>
                                      </m:sup>
                                    </m:sSup>
                                    <m:sSup>
                                      <m:sSupPr>
                                        <m:ctrlPr>
                                          <a:rPr lang="en-GB" b="0" i="1" smtClean="0">
                                            <a:latin typeface="Cambria Math" panose="02040503050406030204" pitchFamily="18" charset="0"/>
                                          </a:rPr>
                                        </m:ctrlPr>
                                      </m:sSupPr>
                                      <m:e>
                                        <m:func>
                                          <m:funcPr>
                                            <m:ctrlPr>
                                              <a:rPr lang="en-GB" b="0" i="1" smtClean="0">
                                                <a:latin typeface="Cambria Math" panose="02040503050406030204" pitchFamily="18" charset="0"/>
                                              </a:rPr>
                                            </m:ctrlPr>
                                          </m:funcPr>
                                          <m:fName>
                                            <m:r>
                                              <m:rPr>
                                                <m:sty m:val="p"/>
                                              </m:rPr>
                                              <a:rPr lang="en-GB" b="0" i="0" smtClean="0">
                                                <a:latin typeface="Cambria Math"/>
                                              </a:rPr>
                                              <m:t>cos</m:t>
                                            </m:r>
                                          </m:fName>
                                          <m:e>
                                            <m:r>
                                              <a:rPr lang="en-GB" b="0" i="1" smtClean="0">
                                                <a:latin typeface="Cambria Math"/>
                                                <a:ea typeface="Cambria Math"/>
                                              </a:rPr>
                                              <m:t>𝛼</m:t>
                                            </m:r>
                                          </m:e>
                                        </m:func>
                                      </m:e>
                                      <m:sup>
                                        <m:r>
                                          <a:rPr lang="en-GB" b="0" i="1" smtClean="0">
                                            <a:latin typeface="Cambria Math"/>
                                          </a:rPr>
                                          <m:t>2</m:t>
                                        </m:r>
                                      </m:sup>
                                    </m:sSup>
                                  </m:den>
                                </m:f>
                              </m:oMath>
                            </m:oMathPara>
                          </a14:m>
                          <a:endParaRPr lang="en-GB" dirty="0"/>
                        </a:p>
                      </a:txBody>
                      <a:tcPr anchor="ctr">
                        <a:solidFill>
                          <a:schemeClr val="accent1">
                            <a:lumMod val="20000"/>
                            <a:lumOff val="8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ea typeface="Cambria Math"/>
                                  </a:rPr>
                                  <m:t>h</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𝑔</m:t>
                                    </m:r>
                                    <m:sSup>
                                      <m:sSupPr>
                                        <m:ctrlPr>
                                          <a:rPr lang="en-GB" b="0" i="1" smtClean="0">
                                            <a:latin typeface="Cambria Math" panose="02040503050406030204" pitchFamily="18" charset="0"/>
                                          </a:rPr>
                                        </m:ctrlPr>
                                      </m:sSupPr>
                                      <m:e>
                                        <m:r>
                                          <a:rPr lang="en-GB" b="0" i="1" smtClean="0">
                                            <a:latin typeface="Cambria Math"/>
                                          </a:rPr>
                                          <m:t>𝑑</m:t>
                                        </m:r>
                                      </m:e>
                                      <m:sup>
                                        <m:r>
                                          <a:rPr lang="en-GB" b="0" i="1" smtClean="0">
                                            <a:latin typeface="Cambria Math"/>
                                          </a:rPr>
                                          <m:t>2</m:t>
                                        </m:r>
                                      </m:sup>
                                    </m:sSup>
                                  </m:num>
                                  <m:den>
                                    <m:r>
                                      <a:rPr lang="en-GB" b="0" i="1" smtClean="0">
                                        <a:latin typeface="Cambria Math"/>
                                      </a:rPr>
                                      <m:t>2</m:t>
                                    </m:r>
                                    <m:sSup>
                                      <m:sSupPr>
                                        <m:ctrlPr>
                                          <a:rPr lang="en-GB" b="0" i="1" smtClean="0">
                                            <a:latin typeface="Cambria Math" panose="02040503050406030204" pitchFamily="18" charset="0"/>
                                          </a:rPr>
                                        </m:ctrlPr>
                                      </m:sSupPr>
                                      <m:e>
                                        <m:r>
                                          <a:rPr lang="en-GB" b="0" i="1" smtClean="0">
                                            <a:latin typeface="Cambria Math"/>
                                          </a:rPr>
                                          <m:t>𝑣</m:t>
                                        </m:r>
                                      </m:e>
                                      <m:sup>
                                        <m:r>
                                          <a:rPr lang="en-GB" b="0" i="1" smtClean="0">
                                            <a:latin typeface="Cambria Math"/>
                                          </a:rPr>
                                          <m:t>2</m:t>
                                        </m:r>
                                      </m:sup>
                                    </m:sSup>
                                    <m:sSup>
                                      <m:sSupPr>
                                        <m:ctrlPr>
                                          <a:rPr lang="en-GB" b="0" i="1" smtClean="0">
                                            <a:latin typeface="Cambria Math" panose="02040503050406030204" pitchFamily="18" charset="0"/>
                                          </a:rPr>
                                        </m:ctrlPr>
                                      </m:sSupPr>
                                      <m:e>
                                        <m:func>
                                          <m:funcPr>
                                            <m:ctrlPr>
                                              <a:rPr lang="en-GB" b="0" i="1" smtClean="0">
                                                <a:latin typeface="Cambria Math" panose="02040503050406030204" pitchFamily="18" charset="0"/>
                                              </a:rPr>
                                            </m:ctrlPr>
                                          </m:funcPr>
                                          <m:fName>
                                            <m:r>
                                              <m:rPr>
                                                <m:sty m:val="p"/>
                                              </m:rPr>
                                              <a:rPr lang="en-GB" b="0" i="0" smtClean="0">
                                                <a:latin typeface="Cambria Math"/>
                                              </a:rPr>
                                              <m:t>cos</m:t>
                                            </m:r>
                                          </m:fName>
                                          <m:e>
                                            <m:r>
                                              <a:rPr lang="en-GB" b="0" i="1" smtClean="0">
                                                <a:latin typeface="Cambria Math"/>
                                                <a:ea typeface="Cambria Math"/>
                                              </a:rPr>
                                              <m:t>𝛼</m:t>
                                            </m:r>
                                          </m:e>
                                        </m:func>
                                      </m:e>
                                      <m:sup>
                                        <m:r>
                                          <a:rPr lang="en-GB" b="0" i="1" smtClean="0">
                                            <a:latin typeface="Cambria Math"/>
                                          </a:rPr>
                                          <m:t>2</m:t>
                                        </m:r>
                                      </m:sup>
                                    </m:sSup>
                                  </m:den>
                                </m:f>
                              </m:oMath>
                            </m:oMathPara>
                          </a14:m>
                          <a:endParaRPr lang="en-GB" dirty="0"/>
                        </a:p>
                      </a:txBody>
                      <a:tcPr anchor="ctr">
                        <a:solidFill>
                          <a:schemeClr val="accent1">
                            <a:lumMod val="20000"/>
                            <a:lumOff val="80000"/>
                          </a:schemeClr>
                        </a:solidFill>
                      </a:tcPr>
                    </a:tc>
                    <a:extLst>
                      <a:ext uri="{0D108BD9-81ED-4DB2-BD59-A6C34878D82A}">
                        <a16:rowId xmlns:a16="http://schemas.microsoft.com/office/drawing/2014/main" val="10005"/>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1491170656"/>
                  </p:ext>
                </p:extLst>
              </p:nvPr>
            </p:nvGraphicFramePr>
            <p:xfrm>
              <a:off x="467544" y="404667"/>
              <a:ext cx="8352927" cy="3884978"/>
            </p:xfrm>
            <a:graphic>
              <a:graphicData uri="http://schemas.openxmlformats.org/drawingml/2006/table">
                <a:tbl>
                  <a:tblPr firstRow="1" bandRow="1">
                    <a:tableStyleId>{5C22544A-7EE6-4342-B048-85BDC9FD1C3A}</a:tableStyleId>
                  </a:tblPr>
                  <a:tblGrid>
                    <a:gridCol w="2784309"/>
                    <a:gridCol w="2784309"/>
                    <a:gridCol w="2784309"/>
                  </a:tblGrid>
                  <a:tr h="365760">
                    <a:tc>
                      <a:txBody>
                        <a:bodyPr/>
                        <a:lstStyle/>
                        <a:p>
                          <a:endParaRPr lang="en-GB" dirty="0"/>
                        </a:p>
                      </a:txBody>
                      <a:tcPr/>
                    </a:tc>
                    <a:tc>
                      <a:txBody>
                        <a:bodyPr/>
                        <a:lstStyle/>
                        <a:p>
                          <a:pPr algn="ctr"/>
                          <a:r>
                            <a:rPr lang="en-GB" dirty="0" smtClean="0"/>
                            <a:t>Projectile</a:t>
                          </a:r>
                          <a:endParaRPr lang="en-GB" dirty="0"/>
                        </a:p>
                      </a:txBody>
                      <a:tcPr/>
                    </a:tc>
                    <a:tc>
                      <a:txBody>
                        <a:bodyPr/>
                        <a:lstStyle/>
                        <a:p>
                          <a:pPr algn="ctr"/>
                          <a:r>
                            <a:rPr lang="en-GB" dirty="0" smtClean="0"/>
                            <a:t>Monkey</a:t>
                          </a:r>
                          <a:endParaRPr lang="en-GB" dirty="0"/>
                        </a:p>
                      </a:txBody>
                      <a:tcPr/>
                    </a:tc>
                  </a:tr>
                  <a:tr h="365760">
                    <a:tc>
                      <a:txBody>
                        <a:bodyPr/>
                        <a:lstStyle/>
                        <a:p>
                          <a:endParaRPr lang="en-US"/>
                        </a:p>
                      </a:txBody>
                      <a:tcPr anchor="ctr">
                        <a:blipFill rotWithShape="1">
                          <a:blip r:embed="rId2"/>
                          <a:stretch>
                            <a:fillRect l="-219" t="-108333" r="-199781" b="-863333"/>
                          </a:stretch>
                        </a:blipFill>
                      </a:tcPr>
                    </a:tc>
                    <a:tc>
                      <a:txBody>
                        <a:bodyPr/>
                        <a:lstStyle/>
                        <a:p>
                          <a:endParaRPr lang="en-GB" dirty="0"/>
                        </a:p>
                      </a:txBody>
                      <a:tcPr anchor="ctr">
                        <a:solidFill>
                          <a:schemeClr val="accent1">
                            <a:lumMod val="20000"/>
                            <a:lumOff val="80000"/>
                          </a:schemeClr>
                        </a:solidFill>
                      </a:tcPr>
                    </a:tc>
                    <a:tc>
                      <a:txBody>
                        <a:bodyPr/>
                        <a:lstStyle/>
                        <a:p>
                          <a:endParaRPr lang="en-GB" dirty="0"/>
                        </a:p>
                      </a:txBody>
                      <a:tcPr anchor="ctr">
                        <a:solidFill>
                          <a:schemeClr val="accent1">
                            <a:lumMod val="20000"/>
                            <a:lumOff val="80000"/>
                          </a:schemeClr>
                        </a:solidFill>
                      </a:tcPr>
                    </a:tc>
                  </a:tr>
                  <a:tr h="780645">
                    <a:tc>
                      <a:txBody>
                        <a:bodyPr/>
                        <a:lstStyle/>
                        <a:p>
                          <a:r>
                            <a:rPr lang="en-GB" smtClean="0"/>
                            <a:t>Vertical displacement:</a:t>
                          </a:r>
                          <a:endParaRPr lang="en-GB" dirty="0"/>
                        </a:p>
                      </a:txBody>
                      <a:tcPr anchor="ctr">
                        <a:solidFill>
                          <a:schemeClr val="accent1">
                            <a:lumMod val="40000"/>
                            <a:lumOff val="60000"/>
                          </a:schemeClr>
                        </a:solidFill>
                      </a:tcPr>
                    </a:tc>
                    <a:tc>
                      <a:txBody>
                        <a:bodyPr/>
                        <a:lstStyle/>
                        <a:p>
                          <a:endParaRPr lang="en-US"/>
                        </a:p>
                      </a:txBody>
                      <a:tcPr anchor="ctr">
                        <a:blipFill rotWithShape="1">
                          <a:blip r:embed="rId2"/>
                          <a:stretch>
                            <a:fillRect l="-100439" t="-97656" r="-100219" b="-304688"/>
                          </a:stretch>
                        </a:blipFill>
                      </a:tcPr>
                    </a:tc>
                    <a:tc>
                      <a:txBody>
                        <a:bodyPr/>
                        <a:lstStyle/>
                        <a:p>
                          <a:endParaRPr lang="en-US"/>
                        </a:p>
                      </a:txBody>
                      <a:tcPr anchor="ctr">
                        <a:blipFill rotWithShape="1">
                          <a:blip r:embed="rId2"/>
                          <a:stretch>
                            <a:fillRect l="-200000" t="-97656" b="-304688"/>
                          </a:stretch>
                        </a:blipFill>
                      </a:tcPr>
                    </a:tc>
                  </a:tr>
                  <a:tr h="628545">
                    <a:tc>
                      <a:txBody>
                        <a:bodyPr/>
                        <a:lstStyle/>
                        <a:p>
                          <a:r>
                            <a:rPr lang="en-GB" dirty="0" smtClean="0"/>
                            <a:t>Horizontal displacement:</a:t>
                          </a:r>
                          <a:endParaRPr lang="en-GB" dirty="0"/>
                        </a:p>
                      </a:txBody>
                      <a:tcPr anchor="ctr">
                        <a:solidFill>
                          <a:schemeClr val="accent1">
                            <a:lumMod val="20000"/>
                            <a:lumOff val="80000"/>
                          </a:schemeClr>
                        </a:solidFill>
                      </a:tcPr>
                    </a:tc>
                    <a:tc>
                      <a:txBody>
                        <a:bodyPr/>
                        <a:lstStyle/>
                        <a:p>
                          <a:endParaRPr lang="en-US"/>
                        </a:p>
                      </a:txBody>
                      <a:tcPr anchor="ctr">
                        <a:blipFill rotWithShape="1">
                          <a:blip r:embed="rId2"/>
                          <a:stretch>
                            <a:fillRect l="-100439" t="-243269" r="-100219" b="-275000"/>
                          </a:stretch>
                        </a:blipFill>
                      </a:tcPr>
                    </a:tc>
                    <a:tc>
                      <a:txBody>
                        <a:bodyPr/>
                        <a:lstStyle/>
                        <a:p>
                          <a:endParaRPr lang="en-US"/>
                        </a:p>
                      </a:txBody>
                      <a:tcPr anchor="ctr">
                        <a:blipFill rotWithShape="1">
                          <a:blip r:embed="rId2"/>
                          <a:stretch>
                            <a:fillRect l="-200000" t="-243269" b="-275000"/>
                          </a:stretch>
                        </a:blipFill>
                      </a:tcPr>
                    </a:tc>
                  </a:tr>
                  <a:tr h="808164">
                    <a:tc>
                      <a:txBody>
                        <a:bodyPr/>
                        <a:lstStyle/>
                        <a:p>
                          <a:r>
                            <a:rPr lang="en-GB" dirty="0" smtClean="0"/>
                            <a:t>Time for projectile to reach fall-line of monkey</a:t>
                          </a:r>
                          <a:endParaRPr lang="en-GB" dirty="0"/>
                        </a:p>
                      </a:txBody>
                      <a:tcPr anchor="ctr">
                        <a:solidFill>
                          <a:schemeClr val="accent1">
                            <a:lumMod val="40000"/>
                            <a:lumOff val="60000"/>
                          </a:schemeClr>
                        </a:solidFill>
                      </a:tcPr>
                    </a:tc>
                    <a:tc>
                      <a:txBody>
                        <a:bodyPr/>
                        <a:lstStyle/>
                        <a:p>
                          <a:endParaRPr lang="en-US"/>
                        </a:p>
                      </a:txBody>
                      <a:tcPr anchor="ctr">
                        <a:blipFill rotWithShape="1">
                          <a:blip r:embed="rId2"/>
                          <a:stretch>
                            <a:fillRect l="-100439" t="-270455" r="-100219" b="-116667"/>
                          </a:stretch>
                        </a:blipFill>
                      </a:tcPr>
                    </a:tc>
                    <a:tc>
                      <a:txBody>
                        <a:bodyPr/>
                        <a:lstStyle/>
                        <a:p>
                          <a:endParaRPr lang="en-GB" dirty="0"/>
                        </a:p>
                      </a:txBody>
                      <a:tcPr anchor="ctr">
                        <a:solidFill>
                          <a:schemeClr val="accent1">
                            <a:lumMod val="40000"/>
                            <a:lumOff val="60000"/>
                          </a:schemeClr>
                        </a:solidFill>
                      </a:tcPr>
                    </a:tc>
                  </a:tr>
                  <a:tr h="936104">
                    <a:tc>
                      <a:txBody>
                        <a:bodyPr/>
                        <a:lstStyle/>
                        <a:p>
                          <a:endParaRPr lang="en-US"/>
                        </a:p>
                      </a:txBody>
                      <a:tcPr anchor="ctr">
                        <a:blipFill rotWithShape="1">
                          <a:blip r:embed="rId2"/>
                          <a:stretch>
                            <a:fillRect l="-219" t="-317532" r="-199781"/>
                          </a:stretch>
                        </a:blipFill>
                      </a:tcPr>
                    </a:tc>
                    <a:tc>
                      <a:txBody>
                        <a:bodyPr/>
                        <a:lstStyle/>
                        <a:p>
                          <a:endParaRPr lang="en-US"/>
                        </a:p>
                      </a:txBody>
                      <a:tcPr anchor="ctr">
                        <a:blipFill rotWithShape="1">
                          <a:blip r:embed="rId2"/>
                          <a:stretch>
                            <a:fillRect l="-100439" t="-317532" r="-100219"/>
                          </a:stretch>
                        </a:blipFill>
                      </a:tcPr>
                    </a:tc>
                    <a:tc>
                      <a:txBody>
                        <a:bodyPr/>
                        <a:lstStyle/>
                        <a:p>
                          <a:endParaRPr lang="en-US"/>
                        </a:p>
                      </a:txBody>
                      <a:tcPr anchor="ctr">
                        <a:blipFill rotWithShape="1">
                          <a:blip r:embed="rId2"/>
                          <a:stretch>
                            <a:fillRect l="-200000" t="-317532"/>
                          </a:stretch>
                        </a:blipFill>
                      </a:tcPr>
                    </a:tc>
                  </a:tr>
                </a:tbl>
              </a:graphicData>
            </a:graphic>
          </p:graphicFrame>
        </mc:Fallback>
      </mc:AlternateContent>
      <mc:AlternateContent xmlns:mc="http://schemas.openxmlformats.org/markup-compatibility/2006" xmlns:a14="http://schemas.microsoft.com/office/drawing/2010/main">
        <mc:Choice Requires="a14">
          <p:sp>
            <p:nvSpPr>
              <p:cNvPr id="5" name="TextBox 4"/>
              <p:cNvSpPr txBox="1"/>
              <p:nvPr/>
            </p:nvSpPr>
            <p:spPr>
              <a:xfrm>
                <a:off x="1907203" y="4509120"/>
                <a:ext cx="5400837" cy="2091726"/>
              </a:xfrm>
              <a:prstGeom prst="rect">
                <a:avLst/>
              </a:prstGeom>
              <a:noFill/>
            </p:spPr>
            <p:txBody>
              <a:bodyPr wrap="none" rtlCol="0">
                <a:spAutoFit/>
              </a:bodyPr>
              <a:lstStyle/>
              <a:p>
                <a:r>
                  <a:rPr lang="en-GB" dirty="0"/>
                  <a:t>Equating vertical displacements gives:    </a:t>
                </a:r>
                <a14:m>
                  <m:oMath xmlns:m="http://schemas.openxmlformats.org/officeDocument/2006/math">
                    <m:r>
                      <a:rPr lang="en-GB" b="0" i="1" smtClean="0">
                        <a:latin typeface="Cambria Math"/>
                      </a:rPr>
                      <m:t>𝑑</m:t>
                    </m:r>
                    <m:func>
                      <m:funcPr>
                        <m:ctrlPr>
                          <a:rPr lang="en-GB" b="0" i="1" smtClean="0">
                            <a:latin typeface="Cambria Math" panose="02040503050406030204" pitchFamily="18" charset="0"/>
                          </a:rPr>
                        </m:ctrlPr>
                      </m:funcPr>
                      <m:fName>
                        <m:r>
                          <m:rPr>
                            <m:sty m:val="p"/>
                          </m:rPr>
                          <a:rPr lang="en-GB" b="0" i="0" smtClean="0">
                            <a:latin typeface="Cambria Math"/>
                          </a:rPr>
                          <m:t>tan</m:t>
                        </m:r>
                      </m:fName>
                      <m:e>
                        <m:r>
                          <a:rPr lang="en-GB" b="0" i="1" smtClean="0">
                            <a:latin typeface="Cambria Math"/>
                            <a:ea typeface="Cambria Math"/>
                          </a:rPr>
                          <m:t>𝛼</m:t>
                        </m:r>
                        <m:r>
                          <a:rPr lang="en-GB" b="0" i="1" smtClean="0">
                            <a:latin typeface="Cambria Math"/>
                            <a:ea typeface="Cambria Math"/>
                          </a:rPr>
                          <m:t>=</m:t>
                        </m:r>
                        <m:r>
                          <a:rPr lang="en-GB" b="0" i="1" smtClean="0">
                            <a:latin typeface="Cambria Math"/>
                            <a:ea typeface="Cambria Math"/>
                          </a:rPr>
                          <m:t>h</m:t>
                        </m:r>
                      </m:e>
                    </m:func>
                  </m:oMath>
                </a14:m>
                <a:endParaRPr lang="en-GB" b="0" dirty="0"/>
              </a:p>
              <a:p>
                <a:endParaRPr lang="en-GB" dirty="0"/>
              </a:p>
              <a:p>
                <a:r>
                  <a:rPr lang="en-GB" dirty="0"/>
                  <a:t>Re-arranging gives:                                        </a:t>
                </a:r>
                <a14:m>
                  <m:oMath xmlns:m="http://schemas.openxmlformats.org/officeDocument/2006/math">
                    <m:func>
                      <m:funcPr>
                        <m:ctrlPr>
                          <a:rPr lang="en-GB" i="1" smtClean="0">
                            <a:latin typeface="Cambria Math" panose="02040503050406030204" pitchFamily="18" charset="0"/>
                          </a:rPr>
                        </m:ctrlPr>
                      </m:funcPr>
                      <m:fName>
                        <m:r>
                          <m:rPr>
                            <m:sty m:val="p"/>
                          </m:rPr>
                          <a:rPr lang="en-GB" i="0" smtClean="0">
                            <a:latin typeface="Cambria Math"/>
                          </a:rPr>
                          <m:t>tan</m:t>
                        </m:r>
                      </m:fName>
                      <m:e>
                        <m:r>
                          <a:rPr lang="en-GB" i="1" smtClean="0">
                            <a:latin typeface="Cambria Math"/>
                            <a:ea typeface="Cambria Math"/>
                          </a:rPr>
                          <m:t>𝛼</m:t>
                        </m:r>
                      </m:e>
                    </m:func>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h</m:t>
                        </m:r>
                      </m:num>
                      <m:den>
                        <m:r>
                          <a:rPr lang="en-GB" b="0" i="1" smtClean="0">
                            <a:latin typeface="Cambria Math"/>
                          </a:rPr>
                          <m:t>𝑑</m:t>
                        </m:r>
                      </m:den>
                    </m:f>
                  </m:oMath>
                </a14:m>
                <a:endParaRPr lang="en-GB" dirty="0"/>
              </a:p>
              <a:p>
                <a:endParaRPr lang="en-GB" dirty="0"/>
              </a:p>
              <a:p>
                <a:r>
                  <a:rPr lang="en-GB" sz="3200" dirty="0">
                    <a:latin typeface="Comic Sans MS" panose="030F0702030302020204" pitchFamily="66" charset="0"/>
                  </a:rPr>
                  <a:t>So, just aim at the monkey!</a:t>
                </a:r>
              </a:p>
              <a:p>
                <a:endParaRPr lang="en-GB" dirty="0"/>
              </a:p>
            </p:txBody>
          </p:sp>
        </mc:Choice>
        <mc:Fallback xmlns="">
          <p:sp>
            <p:nvSpPr>
              <p:cNvPr id="5" name="TextBox 4"/>
              <p:cNvSpPr txBox="1">
                <a:spLocks noRot="1" noChangeAspect="1" noMove="1" noResize="1" noEditPoints="1" noAdjustHandles="1" noChangeArrowheads="1" noChangeShapeType="1" noTextEdit="1"/>
              </p:cNvSpPr>
              <p:nvPr/>
            </p:nvSpPr>
            <p:spPr>
              <a:xfrm>
                <a:off x="1907203" y="4509120"/>
                <a:ext cx="5400837" cy="2091726"/>
              </a:xfrm>
              <a:prstGeom prst="rect">
                <a:avLst/>
              </a:prstGeom>
              <a:blipFill rotWithShape="1">
                <a:blip r:embed="rId3"/>
                <a:stretch>
                  <a:fillRect l="-2935" t="-1458" r="-2032"/>
                </a:stretch>
              </a:blipFill>
            </p:spPr>
            <p:txBody>
              <a:bodyPr/>
              <a:lstStyle/>
              <a:p>
                <a:r>
                  <a:rPr lang="en-GB">
                    <a:noFill/>
                  </a:rPr>
                  <a:t> </a:t>
                </a:r>
              </a:p>
            </p:txBody>
          </p:sp>
        </mc:Fallback>
      </mc:AlternateContent>
      <p:sp>
        <p:nvSpPr>
          <p:cNvPr id="7" name="Rectangle 6"/>
          <p:cNvSpPr/>
          <p:nvPr/>
        </p:nvSpPr>
        <p:spPr>
          <a:xfrm>
            <a:off x="3707904" y="1196752"/>
            <a:ext cx="1944216" cy="648072"/>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539552" y="3429000"/>
            <a:ext cx="2520280" cy="792088"/>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6516216" y="1196752"/>
            <a:ext cx="1944216" cy="648072"/>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491880" y="2636912"/>
            <a:ext cx="1944216" cy="648072"/>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3419872" y="3429000"/>
            <a:ext cx="2520280" cy="792088"/>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6156176" y="3429000"/>
            <a:ext cx="2520280" cy="792088"/>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6156176" y="1988840"/>
            <a:ext cx="2520280" cy="39604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3419872" y="1988840"/>
            <a:ext cx="2520280" cy="396044"/>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59390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14"/>
                                        </p:tgtEl>
                                      </p:cBhvr>
                                    </p:animEffect>
                                    <p:set>
                                      <p:cBhvr>
                                        <p:cTn id="17" dur="1" fill="hold">
                                          <p:stCondLst>
                                            <p:cond delay="499"/>
                                          </p:stCondLst>
                                        </p:cTn>
                                        <p:tgtEl>
                                          <p:spTgt spid="1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13"/>
                                        </p:tgtEl>
                                      </p:cBhvr>
                                    </p:animEffect>
                                    <p:set>
                                      <p:cBhvr>
                                        <p:cTn id="22" dur="1" fill="hold">
                                          <p:stCondLst>
                                            <p:cond delay="499"/>
                                          </p:stCondLst>
                                        </p:cTn>
                                        <p:tgtEl>
                                          <p:spTgt spid="1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8"/>
                                        </p:tgtEl>
                                      </p:cBhvr>
                                    </p:animEffect>
                                    <p:set>
                                      <p:cBhvr>
                                        <p:cTn id="32" dur="1" fill="hold">
                                          <p:stCondLst>
                                            <p:cond delay="499"/>
                                          </p:stCondLst>
                                        </p:cTn>
                                        <p:tgtEl>
                                          <p:spTgt spid="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1"/>
                                        </p:tgtEl>
                                      </p:cBhvr>
                                    </p:animEffect>
                                    <p:set>
                                      <p:cBhvr>
                                        <p:cTn id="37" dur="1" fill="hold">
                                          <p:stCondLst>
                                            <p:cond delay="499"/>
                                          </p:stCondLst>
                                        </p:cTn>
                                        <p:tgtEl>
                                          <p:spTgt spid="1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0" nodeType="clickEffect">
                                  <p:stCondLst>
                                    <p:cond delay="0"/>
                                  </p:stCondLst>
                                  <p:childTnLst>
                                    <p:animEffect transition="out" filter="fade">
                                      <p:cBhvr>
                                        <p:cTn id="41" dur="500"/>
                                        <p:tgtEl>
                                          <p:spTgt spid="12"/>
                                        </p:tgtEl>
                                      </p:cBhvr>
                                    </p:animEffect>
                                    <p:set>
                                      <p:cBhvr>
                                        <p:cTn id="42" dur="1" fill="hold">
                                          <p:stCondLst>
                                            <p:cond delay="499"/>
                                          </p:stCondLst>
                                        </p:cTn>
                                        <p:tgtEl>
                                          <p:spTgt spid="12"/>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0" end="0"/>
                                            </p:txEl>
                                          </p:spTgt>
                                        </p:tgtEl>
                                        <p:attrNameLst>
                                          <p:attrName>style.visibility</p:attrName>
                                        </p:attrNameLst>
                                      </p:cBhvr>
                                      <p:to>
                                        <p:strVal val="visible"/>
                                      </p:to>
                                    </p:set>
                                    <p:animEffect transition="in" filter="fade">
                                      <p:cBhvr>
                                        <p:cTn id="47" dur="500"/>
                                        <p:tgtEl>
                                          <p:spTgt spid="5">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
                                            <p:txEl>
                                              <p:pRg st="2" end="2"/>
                                            </p:txEl>
                                          </p:spTgt>
                                        </p:tgtEl>
                                        <p:attrNameLst>
                                          <p:attrName>style.visibility</p:attrName>
                                        </p:attrNameLst>
                                      </p:cBhvr>
                                      <p:to>
                                        <p:strVal val="visible"/>
                                      </p:to>
                                    </p:set>
                                    <p:animEffect transition="in" filter="fade">
                                      <p:cBhvr>
                                        <p:cTn id="52" dur="500"/>
                                        <p:tgtEl>
                                          <p:spTgt spid="5">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5">
                                            <p:txEl>
                                              <p:pRg st="4" end="4"/>
                                            </p:txEl>
                                          </p:spTgt>
                                        </p:tgtEl>
                                        <p:attrNameLst>
                                          <p:attrName>style.visibility</p:attrName>
                                        </p:attrNameLst>
                                      </p:cBhvr>
                                      <p:to>
                                        <p:strVal val="visible"/>
                                      </p:to>
                                    </p:set>
                                    <p:animEffect transition="in" filter="fade">
                                      <p:cBhvr>
                                        <p:cTn id="5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animBg="1"/>
      <p:bldP spid="8" grpId="0" animBg="1"/>
      <p:bldP spid="9" grpId="0" animBg="1"/>
      <p:bldP spid="10"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2838658941"/>
                  </p:ext>
                </p:extLst>
              </p:nvPr>
            </p:nvGraphicFramePr>
            <p:xfrm>
              <a:off x="467544" y="404667"/>
              <a:ext cx="8352927" cy="3884978"/>
            </p:xfrm>
            <a:graphic>
              <a:graphicData uri="http://schemas.openxmlformats.org/drawingml/2006/table">
                <a:tbl>
                  <a:tblPr firstRow="1" bandRow="1">
                    <a:tableStyleId>{5C22544A-7EE6-4342-B048-85BDC9FD1C3A}</a:tableStyleId>
                  </a:tblPr>
                  <a:tblGrid>
                    <a:gridCol w="2784309">
                      <a:extLst>
                        <a:ext uri="{9D8B030D-6E8A-4147-A177-3AD203B41FA5}">
                          <a16:colId xmlns:a16="http://schemas.microsoft.com/office/drawing/2014/main" val="20000"/>
                        </a:ext>
                      </a:extLst>
                    </a:gridCol>
                    <a:gridCol w="2784309">
                      <a:extLst>
                        <a:ext uri="{9D8B030D-6E8A-4147-A177-3AD203B41FA5}">
                          <a16:colId xmlns:a16="http://schemas.microsoft.com/office/drawing/2014/main" val="20001"/>
                        </a:ext>
                      </a:extLst>
                    </a:gridCol>
                    <a:gridCol w="2784309">
                      <a:extLst>
                        <a:ext uri="{9D8B030D-6E8A-4147-A177-3AD203B41FA5}">
                          <a16:colId xmlns:a16="http://schemas.microsoft.com/office/drawing/2014/main" val="20002"/>
                        </a:ext>
                      </a:extLst>
                    </a:gridCol>
                  </a:tblGrid>
                  <a:tr h="364157">
                    <a:tc>
                      <a:txBody>
                        <a:bodyPr/>
                        <a:lstStyle/>
                        <a:p>
                          <a:endParaRPr lang="en-GB" dirty="0"/>
                        </a:p>
                      </a:txBody>
                      <a:tcPr/>
                    </a:tc>
                    <a:tc>
                      <a:txBody>
                        <a:bodyPr/>
                        <a:lstStyle/>
                        <a:p>
                          <a:pPr algn="ctr"/>
                          <a:r>
                            <a:rPr lang="en-GB" dirty="0"/>
                            <a:t>Projectile</a:t>
                          </a:r>
                        </a:p>
                      </a:txBody>
                      <a:tcPr/>
                    </a:tc>
                    <a:tc>
                      <a:txBody>
                        <a:bodyPr/>
                        <a:lstStyle/>
                        <a:p>
                          <a:pPr algn="ctr"/>
                          <a:r>
                            <a:rPr lang="en-GB" dirty="0"/>
                            <a:t>Monkey</a:t>
                          </a:r>
                        </a:p>
                      </a:txBody>
                      <a:tcPr/>
                    </a:tc>
                    <a:extLst>
                      <a:ext uri="{0D108BD9-81ED-4DB2-BD59-A6C34878D82A}">
                        <a16:rowId xmlns:a16="http://schemas.microsoft.com/office/drawing/2014/main" val="10000"/>
                      </a:ext>
                    </a:extLst>
                  </a:tr>
                  <a:tr h="364157">
                    <a:tc>
                      <a:txBody>
                        <a:bodyPr/>
                        <a:lstStyle/>
                        <a:p>
                          <a:r>
                            <a:rPr lang="en-GB" dirty="0"/>
                            <a:t>After time, </a:t>
                          </a:r>
                          <a14:m>
                            <m:oMath xmlns:m="http://schemas.openxmlformats.org/officeDocument/2006/math">
                              <m:r>
                                <a:rPr lang="en-GB" b="0" i="1" smtClean="0">
                                  <a:latin typeface="Cambria Math"/>
                                </a:rPr>
                                <m:t>𝑡</m:t>
                              </m:r>
                            </m:oMath>
                          </a14:m>
                          <a:endParaRPr lang="en-GB" dirty="0"/>
                        </a:p>
                      </a:txBody>
                      <a:tcPr anchor="ctr">
                        <a:solidFill>
                          <a:schemeClr val="accent1">
                            <a:lumMod val="20000"/>
                            <a:lumOff val="80000"/>
                          </a:schemeClr>
                        </a:solidFill>
                      </a:tcPr>
                    </a:tc>
                    <a:tc>
                      <a:txBody>
                        <a:bodyPr/>
                        <a:lstStyle/>
                        <a:p>
                          <a:endParaRPr lang="en-GB" dirty="0"/>
                        </a:p>
                      </a:txBody>
                      <a:tcPr anchor="ctr">
                        <a:solidFill>
                          <a:schemeClr val="accent1">
                            <a:lumMod val="20000"/>
                            <a:lumOff val="80000"/>
                          </a:schemeClr>
                        </a:solidFill>
                      </a:tcPr>
                    </a:tc>
                    <a:tc>
                      <a:txBody>
                        <a:bodyPr/>
                        <a:lstStyle/>
                        <a:p>
                          <a:endParaRPr lang="en-GB" dirty="0"/>
                        </a:p>
                      </a:txBody>
                      <a:tcPr anchor="ctr">
                        <a:solidFill>
                          <a:schemeClr val="accent1">
                            <a:lumMod val="20000"/>
                            <a:lumOff val="80000"/>
                          </a:schemeClr>
                        </a:solidFill>
                      </a:tcPr>
                    </a:tc>
                    <a:extLst>
                      <a:ext uri="{0D108BD9-81ED-4DB2-BD59-A6C34878D82A}">
                        <a16:rowId xmlns:a16="http://schemas.microsoft.com/office/drawing/2014/main" val="10001"/>
                      </a:ext>
                    </a:extLst>
                  </a:tr>
                  <a:tr h="780645">
                    <a:tc>
                      <a:txBody>
                        <a:bodyPr/>
                        <a:lstStyle/>
                        <a:p>
                          <a:r>
                            <a:rPr lang="en-GB"/>
                            <a:t>Vertical displacement:</a:t>
                          </a:r>
                          <a:endParaRPr lang="en-GB" dirty="0"/>
                        </a:p>
                      </a:txBody>
                      <a:tcPr anchor="ctr">
                        <a:solidFill>
                          <a:schemeClr val="accent1">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𝑣</m:t>
                                </m:r>
                                <m:func>
                                  <m:funcPr>
                                    <m:ctrlPr>
                                      <a:rPr lang="en-GB" b="0" i="1" smtClean="0">
                                        <a:latin typeface="Cambria Math" panose="02040503050406030204" pitchFamily="18" charset="0"/>
                                      </a:rPr>
                                    </m:ctrlPr>
                                  </m:funcPr>
                                  <m:fName>
                                    <m:r>
                                      <m:rPr>
                                        <m:sty m:val="p"/>
                                      </m:rPr>
                                      <a:rPr lang="en-GB" b="0" i="0" smtClean="0">
                                        <a:latin typeface="Cambria Math"/>
                                      </a:rPr>
                                      <m:t>sin</m:t>
                                    </m:r>
                                  </m:fName>
                                  <m:e>
                                    <m:r>
                                      <a:rPr lang="en-GB" b="0" i="1" smtClean="0">
                                        <a:latin typeface="Cambria Math"/>
                                        <a:ea typeface="Cambria Math"/>
                                      </a:rPr>
                                      <m:t>𝛼</m:t>
                                    </m:r>
                                  </m:e>
                                </m:func>
                                <m:r>
                                  <a:rPr lang="en-GB" b="0" i="1" smtClean="0">
                                    <a:latin typeface="Cambria Math"/>
                                  </a:rPr>
                                  <m:t>𝑡</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𝑔</m:t>
                                    </m:r>
                                    <m:sSup>
                                      <m:sSupPr>
                                        <m:ctrlPr>
                                          <a:rPr lang="en-GB" b="0" i="1" smtClean="0">
                                            <a:latin typeface="Cambria Math" panose="02040503050406030204" pitchFamily="18" charset="0"/>
                                          </a:rPr>
                                        </m:ctrlPr>
                                      </m:sSupPr>
                                      <m:e>
                                        <m:r>
                                          <a:rPr lang="en-GB" b="0" i="1" smtClean="0">
                                            <a:latin typeface="Cambria Math"/>
                                          </a:rPr>
                                          <m:t>𝑡</m:t>
                                        </m:r>
                                      </m:e>
                                      <m:sup>
                                        <m:r>
                                          <a:rPr lang="en-GB" b="0" i="1" smtClean="0">
                                            <a:latin typeface="Cambria Math"/>
                                          </a:rPr>
                                          <m:t>2</m:t>
                                        </m:r>
                                      </m:sup>
                                    </m:sSup>
                                  </m:num>
                                  <m:den>
                                    <m:r>
                                      <a:rPr lang="en-GB" b="0" i="1" smtClean="0">
                                        <a:latin typeface="Cambria Math"/>
                                      </a:rPr>
                                      <m:t>2</m:t>
                                    </m:r>
                                  </m:den>
                                </m:f>
                              </m:oMath>
                            </m:oMathPara>
                          </a14:m>
                          <a:endParaRPr lang="en-GB" dirty="0"/>
                        </a:p>
                      </a:txBody>
                      <a:tcPr anchor="ctr">
                        <a:solidFill>
                          <a:schemeClr val="accent1">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h</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𝑔</m:t>
                                    </m:r>
                                    <m:sSup>
                                      <m:sSupPr>
                                        <m:ctrlPr>
                                          <a:rPr lang="en-GB" b="0" i="1" smtClean="0">
                                            <a:latin typeface="Cambria Math" panose="02040503050406030204" pitchFamily="18" charset="0"/>
                                          </a:rPr>
                                        </m:ctrlPr>
                                      </m:sSupPr>
                                      <m:e>
                                        <m:r>
                                          <a:rPr lang="en-GB" b="0" i="1" smtClean="0">
                                            <a:latin typeface="Cambria Math"/>
                                          </a:rPr>
                                          <m:t>𝑡</m:t>
                                        </m:r>
                                      </m:e>
                                      <m:sup>
                                        <m:r>
                                          <a:rPr lang="en-GB" b="0" i="1" smtClean="0">
                                            <a:latin typeface="Cambria Math"/>
                                          </a:rPr>
                                          <m:t>2</m:t>
                                        </m:r>
                                      </m:sup>
                                    </m:sSup>
                                  </m:num>
                                  <m:den>
                                    <m:r>
                                      <a:rPr lang="en-GB" b="0" i="1" smtClean="0">
                                        <a:latin typeface="Cambria Math"/>
                                      </a:rPr>
                                      <m:t>2</m:t>
                                    </m:r>
                                  </m:den>
                                </m:f>
                              </m:oMath>
                            </m:oMathPara>
                          </a14:m>
                          <a:endParaRPr lang="en-GB" dirty="0"/>
                        </a:p>
                      </a:txBody>
                      <a:tcPr anchor="ctr">
                        <a:solidFill>
                          <a:schemeClr val="accent1">
                            <a:lumMod val="40000"/>
                            <a:lumOff val="60000"/>
                          </a:schemeClr>
                        </a:solidFill>
                      </a:tcPr>
                    </a:tc>
                    <a:extLst>
                      <a:ext uri="{0D108BD9-81ED-4DB2-BD59-A6C34878D82A}">
                        <a16:rowId xmlns:a16="http://schemas.microsoft.com/office/drawing/2014/main" val="10002"/>
                      </a:ext>
                    </a:extLst>
                  </a:tr>
                  <a:tr h="628545">
                    <a:tc>
                      <a:txBody>
                        <a:bodyPr/>
                        <a:lstStyle/>
                        <a:p>
                          <a:r>
                            <a:rPr lang="en-GB" dirty="0"/>
                            <a:t>Horizontal displacement:</a:t>
                          </a:r>
                        </a:p>
                      </a:txBody>
                      <a:tcPr anchor="ctr">
                        <a:solidFill>
                          <a:schemeClr val="accent1">
                            <a:lumMod val="20000"/>
                            <a:lumOff val="8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𝑣</m:t>
                                </m:r>
                                <m:func>
                                  <m:funcPr>
                                    <m:ctrlPr>
                                      <a:rPr lang="en-GB" b="0" i="1" smtClean="0">
                                        <a:latin typeface="Cambria Math" panose="02040503050406030204" pitchFamily="18" charset="0"/>
                                      </a:rPr>
                                    </m:ctrlPr>
                                  </m:funcPr>
                                  <m:fName>
                                    <m:r>
                                      <m:rPr>
                                        <m:sty m:val="p"/>
                                      </m:rPr>
                                      <a:rPr lang="en-GB" b="0" i="0" smtClean="0">
                                        <a:latin typeface="Cambria Math"/>
                                      </a:rPr>
                                      <m:t>cos</m:t>
                                    </m:r>
                                  </m:fName>
                                  <m:e>
                                    <m:r>
                                      <a:rPr lang="en-GB" b="0" i="1" smtClean="0">
                                        <a:latin typeface="Cambria Math"/>
                                        <a:ea typeface="Cambria Math"/>
                                      </a:rPr>
                                      <m:t>𝛼</m:t>
                                    </m:r>
                                  </m:e>
                                </m:func>
                                <m:r>
                                  <a:rPr lang="en-GB" b="0" i="1" smtClean="0">
                                    <a:latin typeface="Cambria Math"/>
                                  </a:rPr>
                                  <m:t>𝑡</m:t>
                                </m:r>
                              </m:oMath>
                            </m:oMathPara>
                          </a14:m>
                          <a:endParaRPr lang="en-GB" dirty="0"/>
                        </a:p>
                      </a:txBody>
                      <a:tcPr anchor="ctr">
                        <a:solidFill>
                          <a:schemeClr val="accent1">
                            <a:lumMod val="20000"/>
                            <a:lumOff val="8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𝑑</m:t>
                                </m:r>
                              </m:oMath>
                            </m:oMathPara>
                          </a14:m>
                          <a:endParaRPr lang="en-GB" dirty="0"/>
                        </a:p>
                      </a:txBody>
                      <a:tcPr anchor="ctr">
                        <a:solidFill>
                          <a:schemeClr val="accent1">
                            <a:lumMod val="20000"/>
                            <a:lumOff val="80000"/>
                          </a:schemeClr>
                        </a:solidFill>
                      </a:tcPr>
                    </a:tc>
                    <a:extLst>
                      <a:ext uri="{0D108BD9-81ED-4DB2-BD59-A6C34878D82A}">
                        <a16:rowId xmlns:a16="http://schemas.microsoft.com/office/drawing/2014/main" val="10003"/>
                      </a:ext>
                    </a:extLst>
                  </a:tr>
                  <a:tr h="808164">
                    <a:tc>
                      <a:txBody>
                        <a:bodyPr/>
                        <a:lstStyle/>
                        <a:p>
                          <a:r>
                            <a:rPr lang="en-GB" dirty="0"/>
                            <a:t>Time for projectile to reach fall-line of monkey</a:t>
                          </a:r>
                        </a:p>
                      </a:txBody>
                      <a:tcPr anchor="ctr">
                        <a:solidFill>
                          <a:schemeClr val="accent1">
                            <a:lumMod val="40000"/>
                            <a:lumOff val="6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𝑡</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𝑑</m:t>
                                    </m:r>
                                  </m:num>
                                  <m:den>
                                    <m:r>
                                      <a:rPr lang="en-GB" b="0" i="1" smtClean="0">
                                        <a:latin typeface="Cambria Math"/>
                                      </a:rPr>
                                      <m:t>𝑣</m:t>
                                    </m:r>
                                    <m:func>
                                      <m:funcPr>
                                        <m:ctrlPr>
                                          <a:rPr lang="en-GB" b="0" i="1" smtClean="0">
                                            <a:latin typeface="Cambria Math" panose="02040503050406030204" pitchFamily="18" charset="0"/>
                                          </a:rPr>
                                        </m:ctrlPr>
                                      </m:funcPr>
                                      <m:fName>
                                        <m:r>
                                          <m:rPr>
                                            <m:sty m:val="p"/>
                                          </m:rPr>
                                          <a:rPr lang="en-GB" b="0" i="0" smtClean="0">
                                            <a:latin typeface="Cambria Math"/>
                                          </a:rPr>
                                          <m:t>cos</m:t>
                                        </m:r>
                                      </m:fName>
                                      <m:e>
                                        <m:r>
                                          <a:rPr lang="en-GB" b="0" i="1" smtClean="0">
                                            <a:latin typeface="Cambria Math"/>
                                            <a:ea typeface="Cambria Math"/>
                                          </a:rPr>
                                          <m:t>𝛼</m:t>
                                        </m:r>
                                      </m:e>
                                    </m:func>
                                  </m:den>
                                </m:f>
                              </m:oMath>
                            </m:oMathPara>
                          </a14:m>
                          <a:endParaRPr lang="en-GB" dirty="0"/>
                        </a:p>
                      </a:txBody>
                      <a:tcPr anchor="ctr">
                        <a:solidFill>
                          <a:schemeClr val="accent1">
                            <a:lumMod val="40000"/>
                            <a:lumOff val="60000"/>
                          </a:schemeClr>
                        </a:solidFill>
                      </a:tcPr>
                    </a:tc>
                    <a:tc>
                      <a:txBody>
                        <a:bodyPr/>
                        <a:lstStyle/>
                        <a:p>
                          <a:endParaRPr lang="en-GB" dirty="0"/>
                        </a:p>
                      </a:txBody>
                      <a:tcPr anchor="ctr">
                        <a:solidFill>
                          <a:schemeClr val="accent1">
                            <a:lumMod val="40000"/>
                            <a:lumOff val="60000"/>
                          </a:schemeClr>
                        </a:solidFill>
                      </a:tcPr>
                    </a:tc>
                    <a:extLst>
                      <a:ext uri="{0D108BD9-81ED-4DB2-BD59-A6C34878D82A}">
                        <a16:rowId xmlns:a16="http://schemas.microsoft.com/office/drawing/2014/main" val="10004"/>
                      </a:ext>
                    </a:extLst>
                  </a:tr>
                  <a:tr h="9361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Vertical displacement</a:t>
                          </a:r>
                          <a:r>
                            <a:rPr lang="en-GB" baseline="0" dirty="0"/>
                            <a:t> at </a:t>
                          </a:r>
                          <a14:m>
                            <m:oMath xmlns:m="http://schemas.openxmlformats.org/officeDocument/2006/math">
                              <m:r>
                                <a:rPr lang="en-GB" b="0" i="1" baseline="0" smtClean="0">
                                  <a:latin typeface="Cambria Math"/>
                                </a:rPr>
                                <m:t>𝑡</m:t>
                              </m:r>
                              <m:r>
                                <a:rPr lang="en-GB" b="0" i="1" baseline="0" smtClean="0">
                                  <a:latin typeface="Cambria Math"/>
                                </a:rPr>
                                <m:t>=</m:t>
                              </m:r>
                              <m:f>
                                <m:fPr>
                                  <m:ctrlPr>
                                    <a:rPr lang="en-GB" b="0" i="1" baseline="0" smtClean="0">
                                      <a:latin typeface="Cambria Math" panose="02040503050406030204" pitchFamily="18" charset="0"/>
                                    </a:rPr>
                                  </m:ctrlPr>
                                </m:fPr>
                                <m:num>
                                  <m:r>
                                    <a:rPr lang="en-GB" b="0" i="1" baseline="0" smtClean="0">
                                      <a:latin typeface="Cambria Math"/>
                                    </a:rPr>
                                    <m:t>𝑑</m:t>
                                  </m:r>
                                </m:num>
                                <m:den>
                                  <m:r>
                                    <a:rPr lang="en-GB" b="0" i="1" baseline="0" smtClean="0">
                                      <a:latin typeface="Cambria Math"/>
                                    </a:rPr>
                                    <m:t>𝑣</m:t>
                                  </m:r>
                                  <m:func>
                                    <m:funcPr>
                                      <m:ctrlPr>
                                        <a:rPr lang="en-GB" b="0" i="1" baseline="0" smtClean="0">
                                          <a:latin typeface="Cambria Math" panose="02040503050406030204" pitchFamily="18" charset="0"/>
                                        </a:rPr>
                                      </m:ctrlPr>
                                    </m:funcPr>
                                    <m:fName>
                                      <m:r>
                                        <m:rPr>
                                          <m:sty m:val="p"/>
                                        </m:rPr>
                                        <a:rPr lang="en-GB" b="0" i="0" baseline="0" smtClean="0">
                                          <a:latin typeface="Cambria Math"/>
                                        </a:rPr>
                                        <m:t>cos</m:t>
                                      </m:r>
                                    </m:fName>
                                    <m:e>
                                      <m:r>
                                        <a:rPr lang="en-GB" b="0" i="1" baseline="0" smtClean="0">
                                          <a:latin typeface="Cambria Math"/>
                                          <a:ea typeface="Cambria Math"/>
                                        </a:rPr>
                                        <m:t>𝛼</m:t>
                                      </m:r>
                                    </m:e>
                                  </m:func>
                                </m:den>
                              </m:f>
                            </m:oMath>
                          </a14:m>
                          <a:r>
                            <a:rPr lang="en-GB" dirty="0"/>
                            <a:t>:</a:t>
                          </a:r>
                        </a:p>
                      </a:txBody>
                      <a:tcPr anchor="ctr">
                        <a:solidFill>
                          <a:schemeClr val="accent1">
                            <a:lumMod val="20000"/>
                            <a:lumOff val="8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𝑑</m:t>
                                </m:r>
                                <m:func>
                                  <m:funcPr>
                                    <m:ctrlPr>
                                      <a:rPr lang="en-GB" b="0" i="1" smtClean="0">
                                        <a:latin typeface="Cambria Math" panose="02040503050406030204" pitchFamily="18" charset="0"/>
                                      </a:rPr>
                                    </m:ctrlPr>
                                  </m:funcPr>
                                  <m:fName>
                                    <m:r>
                                      <m:rPr>
                                        <m:sty m:val="p"/>
                                      </m:rPr>
                                      <a:rPr lang="en-GB" b="0" i="0" smtClean="0">
                                        <a:latin typeface="Cambria Math"/>
                                      </a:rPr>
                                      <m:t>tan</m:t>
                                    </m:r>
                                  </m:fName>
                                  <m:e>
                                    <m:r>
                                      <a:rPr lang="en-GB" b="0" i="1" smtClean="0">
                                        <a:latin typeface="Cambria Math"/>
                                        <a:ea typeface="Cambria Math"/>
                                      </a:rPr>
                                      <m:t>𝛼</m:t>
                                    </m:r>
                                  </m:e>
                                </m:func>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𝑔</m:t>
                                    </m:r>
                                    <m:sSup>
                                      <m:sSupPr>
                                        <m:ctrlPr>
                                          <a:rPr lang="en-GB" b="0" i="1" smtClean="0">
                                            <a:latin typeface="Cambria Math" panose="02040503050406030204" pitchFamily="18" charset="0"/>
                                          </a:rPr>
                                        </m:ctrlPr>
                                      </m:sSupPr>
                                      <m:e>
                                        <m:r>
                                          <a:rPr lang="en-GB" b="0" i="1" smtClean="0">
                                            <a:latin typeface="Cambria Math"/>
                                          </a:rPr>
                                          <m:t>𝑑</m:t>
                                        </m:r>
                                      </m:e>
                                      <m:sup>
                                        <m:r>
                                          <a:rPr lang="en-GB" b="0" i="1" smtClean="0">
                                            <a:latin typeface="Cambria Math"/>
                                          </a:rPr>
                                          <m:t>2</m:t>
                                        </m:r>
                                      </m:sup>
                                    </m:sSup>
                                  </m:num>
                                  <m:den>
                                    <m:r>
                                      <a:rPr lang="en-GB" b="0" i="1" smtClean="0">
                                        <a:latin typeface="Cambria Math"/>
                                      </a:rPr>
                                      <m:t>2</m:t>
                                    </m:r>
                                    <m:sSup>
                                      <m:sSupPr>
                                        <m:ctrlPr>
                                          <a:rPr lang="en-GB" b="0" i="1" smtClean="0">
                                            <a:latin typeface="Cambria Math" panose="02040503050406030204" pitchFamily="18" charset="0"/>
                                          </a:rPr>
                                        </m:ctrlPr>
                                      </m:sSupPr>
                                      <m:e>
                                        <m:r>
                                          <a:rPr lang="en-GB" b="0" i="1" smtClean="0">
                                            <a:latin typeface="Cambria Math"/>
                                          </a:rPr>
                                          <m:t>𝑣</m:t>
                                        </m:r>
                                      </m:e>
                                      <m:sup>
                                        <m:r>
                                          <a:rPr lang="en-GB" b="0" i="1" smtClean="0">
                                            <a:latin typeface="Cambria Math"/>
                                          </a:rPr>
                                          <m:t>2</m:t>
                                        </m:r>
                                      </m:sup>
                                    </m:sSup>
                                    <m:sSup>
                                      <m:sSupPr>
                                        <m:ctrlPr>
                                          <a:rPr lang="en-GB" b="0" i="1" smtClean="0">
                                            <a:latin typeface="Cambria Math" panose="02040503050406030204" pitchFamily="18" charset="0"/>
                                          </a:rPr>
                                        </m:ctrlPr>
                                      </m:sSupPr>
                                      <m:e>
                                        <m:func>
                                          <m:funcPr>
                                            <m:ctrlPr>
                                              <a:rPr lang="en-GB" b="0" i="1" smtClean="0">
                                                <a:latin typeface="Cambria Math" panose="02040503050406030204" pitchFamily="18" charset="0"/>
                                              </a:rPr>
                                            </m:ctrlPr>
                                          </m:funcPr>
                                          <m:fName>
                                            <m:r>
                                              <m:rPr>
                                                <m:sty m:val="p"/>
                                              </m:rPr>
                                              <a:rPr lang="en-GB" b="0" i="0" smtClean="0">
                                                <a:latin typeface="Cambria Math"/>
                                              </a:rPr>
                                              <m:t>cos</m:t>
                                            </m:r>
                                          </m:fName>
                                          <m:e>
                                            <m:r>
                                              <a:rPr lang="en-GB" b="0" i="1" smtClean="0">
                                                <a:latin typeface="Cambria Math"/>
                                                <a:ea typeface="Cambria Math"/>
                                              </a:rPr>
                                              <m:t>𝛼</m:t>
                                            </m:r>
                                          </m:e>
                                        </m:func>
                                      </m:e>
                                      <m:sup>
                                        <m:r>
                                          <a:rPr lang="en-GB" b="0" i="1" smtClean="0">
                                            <a:latin typeface="Cambria Math"/>
                                          </a:rPr>
                                          <m:t>2</m:t>
                                        </m:r>
                                      </m:sup>
                                    </m:sSup>
                                  </m:den>
                                </m:f>
                              </m:oMath>
                            </m:oMathPara>
                          </a14:m>
                          <a:endParaRPr lang="en-GB" dirty="0"/>
                        </a:p>
                      </a:txBody>
                      <a:tcPr anchor="ctr">
                        <a:solidFill>
                          <a:schemeClr val="accent1">
                            <a:lumMod val="20000"/>
                            <a:lumOff val="80000"/>
                          </a:schemeClr>
                        </a:solidFill>
                      </a:tcPr>
                    </a:tc>
                    <a:tc>
                      <a:txBody>
                        <a:bodyPr/>
                        <a:lstStyle/>
                        <a:p>
                          <a:pPr/>
                          <a14:m>
                            <m:oMathPara xmlns:m="http://schemas.openxmlformats.org/officeDocument/2006/math">
                              <m:oMathParaPr>
                                <m:jc m:val="centerGroup"/>
                              </m:oMathParaPr>
                              <m:oMath xmlns:m="http://schemas.openxmlformats.org/officeDocument/2006/math">
                                <m:r>
                                  <a:rPr lang="en-GB" b="0" i="1" smtClean="0">
                                    <a:latin typeface="Cambria Math"/>
                                    <a:ea typeface="Cambria Math"/>
                                  </a:rPr>
                                  <m:t>h</m:t>
                                </m:r>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𝑔</m:t>
                                    </m:r>
                                    <m:sSup>
                                      <m:sSupPr>
                                        <m:ctrlPr>
                                          <a:rPr lang="en-GB" b="0" i="1" smtClean="0">
                                            <a:latin typeface="Cambria Math" panose="02040503050406030204" pitchFamily="18" charset="0"/>
                                          </a:rPr>
                                        </m:ctrlPr>
                                      </m:sSupPr>
                                      <m:e>
                                        <m:r>
                                          <a:rPr lang="en-GB" b="0" i="1" smtClean="0">
                                            <a:latin typeface="Cambria Math"/>
                                          </a:rPr>
                                          <m:t>𝑑</m:t>
                                        </m:r>
                                      </m:e>
                                      <m:sup>
                                        <m:r>
                                          <a:rPr lang="en-GB" b="0" i="1" smtClean="0">
                                            <a:latin typeface="Cambria Math"/>
                                          </a:rPr>
                                          <m:t>2</m:t>
                                        </m:r>
                                      </m:sup>
                                    </m:sSup>
                                  </m:num>
                                  <m:den>
                                    <m:r>
                                      <a:rPr lang="en-GB" b="0" i="1" smtClean="0">
                                        <a:latin typeface="Cambria Math"/>
                                      </a:rPr>
                                      <m:t>2</m:t>
                                    </m:r>
                                    <m:sSup>
                                      <m:sSupPr>
                                        <m:ctrlPr>
                                          <a:rPr lang="en-GB" b="0" i="1" smtClean="0">
                                            <a:latin typeface="Cambria Math" panose="02040503050406030204" pitchFamily="18" charset="0"/>
                                          </a:rPr>
                                        </m:ctrlPr>
                                      </m:sSupPr>
                                      <m:e>
                                        <m:r>
                                          <a:rPr lang="en-GB" b="0" i="1" smtClean="0">
                                            <a:latin typeface="Cambria Math"/>
                                          </a:rPr>
                                          <m:t>𝑣</m:t>
                                        </m:r>
                                      </m:e>
                                      <m:sup>
                                        <m:r>
                                          <a:rPr lang="en-GB" b="0" i="1" smtClean="0">
                                            <a:latin typeface="Cambria Math"/>
                                          </a:rPr>
                                          <m:t>2</m:t>
                                        </m:r>
                                      </m:sup>
                                    </m:sSup>
                                    <m:sSup>
                                      <m:sSupPr>
                                        <m:ctrlPr>
                                          <a:rPr lang="en-GB" b="0" i="1" smtClean="0">
                                            <a:latin typeface="Cambria Math" panose="02040503050406030204" pitchFamily="18" charset="0"/>
                                          </a:rPr>
                                        </m:ctrlPr>
                                      </m:sSupPr>
                                      <m:e>
                                        <m:func>
                                          <m:funcPr>
                                            <m:ctrlPr>
                                              <a:rPr lang="en-GB" b="0" i="1" smtClean="0">
                                                <a:latin typeface="Cambria Math" panose="02040503050406030204" pitchFamily="18" charset="0"/>
                                              </a:rPr>
                                            </m:ctrlPr>
                                          </m:funcPr>
                                          <m:fName>
                                            <m:r>
                                              <m:rPr>
                                                <m:sty m:val="p"/>
                                              </m:rPr>
                                              <a:rPr lang="en-GB" b="0" i="0" smtClean="0">
                                                <a:latin typeface="Cambria Math"/>
                                              </a:rPr>
                                              <m:t>cos</m:t>
                                            </m:r>
                                          </m:fName>
                                          <m:e>
                                            <m:r>
                                              <a:rPr lang="en-GB" b="0" i="1" smtClean="0">
                                                <a:latin typeface="Cambria Math"/>
                                                <a:ea typeface="Cambria Math"/>
                                              </a:rPr>
                                              <m:t>𝛼</m:t>
                                            </m:r>
                                          </m:e>
                                        </m:func>
                                      </m:e>
                                      <m:sup>
                                        <m:r>
                                          <a:rPr lang="en-GB" b="0" i="1" smtClean="0">
                                            <a:latin typeface="Cambria Math"/>
                                          </a:rPr>
                                          <m:t>2</m:t>
                                        </m:r>
                                      </m:sup>
                                    </m:sSup>
                                  </m:den>
                                </m:f>
                              </m:oMath>
                            </m:oMathPara>
                          </a14:m>
                          <a:endParaRPr lang="en-GB" dirty="0"/>
                        </a:p>
                      </a:txBody>
                      <a:tcPr anchor="ctr">
                        <a:solidFill>
                          <a:schemeClr val="accent1">
                            <a:lumMod val="20000"/>
                            <a:lumOff val="80000"/>
                          </a:schemeClr>
                        </a:solidFill>
                      </a:tcPr>
                    </a:tc>
                    <a:extLst>
                      <a:ext uri="{0D108BD9-81ED-4DB2-BD59-A6C34878D82A}">
                        <a16:rowId xmlns:a16="http://schemas.microsoft.com/office/drawing/2014/main" val="10005"/>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2838658941"/>
                  </p:ext>
                </p:extLst>
              </p:nvPr>
            </p:nvGraphicFramePr>
            <p:xfrm>
              <a:off x="467544" y="404667"/>
              <a:ext cx="8352927" cy="3884978"/>
            </p:xfrm>
            <a:graphic>
              <a:graphicData uri="http://schemas.openxmlformats.org/drawingml/2006/table">
                <a:tbl>
                  <a:tblPr firstRow="1" bandRow="1">
                    <a:tableStyleId>{5C22544A-7EE6-4342-B048-85BDC9FD1C3A}</a:tableStyleId>
                  </a:tblPr>
                  <a:tblGrid>
                    <a:gridCol w="2784309"/>
                    <a:gridCol w="2784309"/>
                    <a:gridCol w="2784309"/>
                  </a:tblGrid>
                  <a:tr h="365760">
                    <a:tc>
                      <a:txBody>
                        <a:bodyPr/>
                        <a:lstStyle/>
                        <a:p>
                          <a:endParaRPr lang="en-GB" dirty="0"/>
                        </a:p>
                      </a:txBody>
                      <a:tcPr/>
                    </a:tc>
                    <a:tc>
                      <a:txBody>
                        <a:bodyPr/>
                        <a:lstStyle/>
                        <a:p>
                          <a:pPr algn="ctr"/>
                          <a:r>
                            <a:rPr lang="en-GB" dirty="0" smtClean="0"/>
                            <a:t>Projectile</a:t>
                          </a:r>
                          <a:endParaRPr lang="en-GB" dirty="0"/>
                        </a:p>
                      </a:txBody>
                      <a:tcPr/>
                    </a:tc>
                    <a:tc>
                      <a:txBody>
                        <a:bodyPr/>
                        <a:lstStyle/>
                        <a:p>
                          <a:pPr algn="ctr"/>
                          <a:r>
                            <a:rPr lang="en-GB" dirty="0" smtClean="0"/>
                            <a:t>Monkey</a:t>
                          </a:r>
                          <a:endParaRPr lang="en-GB" dirty="0"/>
                        </a:p>
                      </a:txBody>
                      <a:tcPr/>
                    </a:tc>
                  </a:tr>
                  <a:tr h="365760">
                    <a:tc>
                      <a:txBody>
                        <a:bodyPr/>
                        <a:lstStyle/>
                        <a:p>
                          <a:endParaRPr lang="en-US"/>
                        </a:p>
                      </a:txBody>
                      <a:tcPr anchor="ctr">
                        <a:blipFill rotWithShape="1">
                          <a:blip r:embed="rId2"/>
                          <a:stretch>
                            <a:fillRect l="-219" t="-108333" r="-199781" b="-863333"/>
                          </a:stretch>
                        </a:blipFill>
                      </a:tcPr>
                    </a:tc>
                    <a:tc>
                      <a:txBody>
                        <a:bodyPr/>
                        <a:lstStyle/>
                        <a:p>
                          <a:endParaRPr lang="en-GB" dirty="0"/>
                        </a:p>
                      </a:txBody>
                      <a:tcPr anchor="ctr">
                        <a:solidFill>
                          <a:schemeClr val="accent1">
                            <a:lumMod val="20000"/>
                            <a:lumOff val="80000"/>
                          </a:schemeClr>
                        </a:solidFill>
                      </a:tcPr>
                    </a:tc>
                    <a:tc>
                      <a:txBody>
                        <a:bodyPr/>
                        <a:lstStyle/>
                        <a:p>
                          <a:endParaRPr lang="en-GB" dirty="0"/>
                        </a:p>
                      </a:txBody>
                      <a:tcPr anchor="ctr">
                        <a:solidFill>
                          <a:schemeClr val="accent1">
                            <a:lumMod val="20000"/>
                            <a:lumOff val="80000"/>
                          </a:schemeClr>
                        </a:solidFill>
                      </a:tcPr>
                    </a:tc>
                  </a:tr>
                  <a:tr h="780645">
                    <a:tc>
                      <a:txBody>
                        <a:bodyPr/>
                        <a:lstStyle/>
                        <a:p>
                          <a:r>
                            <a:rPr lang="en-GB" smtClean="0"/>
                            <a:t>Vertical displacement:</a:t>
                          </a:r>
                          <a:endParaRPr lang="en-GB" dirty="0"/>
                        </a:p>
                      </a:txBody>
                      <a:tcPr anchor="ctr">
                        <a:solidFill>
                          <a:schemeClr val="accent1">
                            <a:lumMod val="40000"/>
                            <a:lumOff val="60000"/>
                          </a:schemeClr>
                        </a:solidFill>
                      </a:tcPr>
                    </a:tc>
                    <a:tc>
                      <a:txBody>
                        <a:bodyPr/>
                        <a:lstStyle/>
                        <a:p>
                          <a:endParaRPr lang="en-US"/>
                        </a:p>
                      </a:txBody>
                      <a:tcPr anchor="ctr">
                        <a:blipFill rotWithShape="1">
                          <a:blip r:embed="rId2"/>
                          <a:stretch>
                            <a:fillRect l="-100439" t="-97656" r="-100219" b="-304688"/>
                          </a:stretch>
                        </a:blipFill>
                      </a:tcPr>
                    </a:tc>
                    <a:tc>
                      <a:txBody>
                        <a:bodyPr/>
                        <a:lstStyle/>
                        <a:p>
                          <a:endParaRPr lang="en-US"/>
                        </a:p>
                      </a:txBody>
                      <a:tcPr anchor="ctr">
                        <a:blipFill rotWithShape="1">
                          <a:blip r:embed="rId2"/>
                          <a:stretch>
                            <a:fillRect l="-200000" t="-97656" b="-304688"/>
                          </a:stretch>
                        </a:blipFill>
                      </a:tcPr>
                    </a:tc>
                  </a:tr>
                  <a:tr h="628545">
                    <a:tc>
                      <a:txBody>
                        <a:bodyPr/>
                        <a:lstStyle/>
                        <a:p>
                          <a:r>
                            <a:rPr lang="en-GB" dirty="0" smtClean="0"/>
                            <a:t>Horizontal displacement:</a:t>
                          </a:r>
                          <a:endParaRPr lang="en-GB" dirty="0"/>
                        </a:p>
                      </a:txBody>
                      <a:tcPr anchor="ctr">
                        <a:solidFill>
                          <a:schemeClr val="accent1">
                            <a:lumMod val="20000"/>
                            <a:lumOff val="80000"/>
                          </a:schemeClr>
                        </a:solidFill>
                      </a:tcPr>
                    </a:tc>
                    <a:tc>
                      <a:txBody>
                        <a:bodyPr/>
                        <a:lstStyle/>
                        <a:p>
                          <a:endParaRPr lang="en-US"/>
                        </a:p>
                      </a:txBody>
                      <a:tcPr anchor="ctr">
                        <a:blipFill rotWithShape="1">
                          <a:blip r:embed="rId2"/>
                          <a:stretch>
                            <a:fillRect l="-100439" t="-243269" r="-100219" b="-275000"/>
                          </a:stretch>
                        </a:blipFill>
                      </a:tcPr>
                    </a:tc>
                    <a:tc>
                      <a:txBody>
                        <a:bodyPr/>
                        <a:lstStyle/>
                        <a:p>
                          <a:endParaRPr lang="en-US"/>
                        </a:p>
                      </a:txBody>
                      <a:tcPr anchor="ctr">
                        <a:blipFill rotWithShape="1">
                          <a:blip r:embed="rId2"/>
                          <a:stretch>
                            <a:fillRect l="-200000" t="-243269" b="-275000"/>
                          </a:stretch>
                        </a:blipFill>
                      </a:tcPr>
                    </a:tc>
                  </a:tr>
                  <a:tr h="808164">
                    <a:tc>
                      <a:txBody>
                        <a:bodyPr/>
                        <a:lstStyle/>
                        <a:p>
                          <a:r>
                            <a:rPr lang="en-GB" dirty="0" smtClean="0"/>
                            <a:t>Time for projectile to reach fall-line of monkey</a:t>
                          </a:r>
                          <a:endParaRPr lang="en-GB" dirty="0"/>
                        </a:p>
                      </a:txBody>
                      <a:tcPr anchor="ctr">
                        <a:solidFill>
                          <a:schemeClr val="accent1">
                            <a:lumMod val="40000"/>
                            <a:lumOff val="60000"/>
                          </a:schemeClr>
                        </a:solidFill>
                      </a:tcPr>
                    </a:tc>
                    <a:tc>
                      <a:txBody>
                        <a:bodyPr/>
                        <a:lstStyle/>
                        <a:p>
                          <a:endParaRPr lang="en-US"/>
                        </a:p>
                      </a:txBody>
                      <a:tcPr anchor="ctr">
                        <a:blipFill rotWithShape="1">
                          <a:blip r:embed="rId2"/>
                          <a:stretch>
                            <a:fillRect l="-100439" t="-270455" r="-100219" b="-116667"/>
                          </a:stretch>
                        </a:blipFill>
                      </a:tcPr>
                    </a:tc>
                    <a:tc>
                      <a:txBody>
                        <a:bodyPr/>
                        <a:lstStyle/>
                        <a:p>
                          <a:endParaRPr lang="en-GB" dirty="0"/>
                        </a:p>
                      </a:txBody>
                      <a:tcPr anchor="ctr">
                        <a:solidFill>
                          <a:schemeClr val="accent1">
                            <a:lumMod val="40000"/>
                            <a:lumOff val="60000"/>
                          </a:schemeClr>
                        </a:solidFill>
                      </a:tcPr>
                    </a:tc>
                  </a:tr>
                  <a:tr h="936104">
                    <a:tc>
                      <a:txBody>
                        <a:bodyPr/>
                        <a:lstStyle/>
                        <a:p>
                          <a:endParaRPr lang="en-US"/>
                        </a:p>
                      </a:txBody>
                      <a:tcPr anchor="ctr">
                        <a:blipFill rotWithShape="1">
                          <a:blip r:embed="rId2"/>
                          <a:stretch>
                            <a:fillRect l="-219" t="-317532" r="-199781"/>
                          </a:stretch>
                        </a:blipFill>
                      </a:tcPr>
                    </a:tc>
                    <a:tc>
                      <a:txBody>
                        <a:bodyPr/>
                        <a:lstStyle/>
                        <a:p>
                          <a:endParaRPr lang="en-US"/>
                        </a:p>
                      </a:txBody>
                      <a:tcPr anchor="ctr">
                        <a:blipFill rotWithShape="1">
                          <a:blip r:embed="rId2"/>
                          <a:stretch>
                            <a:fillRect l="-100439" t="-317532" r="-100219"/>
                          </a:stretch>
                        </a:blipFill>
                      </a:tcPr>
                    </a:tc>
                    <a:tc>
                      <a:txBody>
                        <a:bodyPr/>
                        <a:lstStyle/>
                        <a:p>
                          <a:endParaRPr lang="en-US"/>
                        </a:p>
                      </a:txBody>
                      <a:tcPr anchor="ctr">
                        <a:blipFill rotWithShape="1">
                          <a:blip r:embed="rId2"/>
                          <a:stretch>
                            <a:fillRect l="-200000" t="-317532"/>
                          </a:stretch>
                        </a:blipFill>
                      </a:tcPr>
                    </a:tc>
                  </a:tr>
                </a:tbl>
              </a:graphicData>
            </a:graphic>
          </p:graphicFrame>
        </mc:Fallback>
      </mc:AlternateContent>
      <mc:AlternateContent xmlns:mc="http://schemas.openxmlformats.org/markup-compatibility/2006" xmlns:a14="http://schemas.microsoft.com/office/drawing/2010/main">
        <mc:Choice Requires="a14">
          <p:sp>
            <p:nvSpPr>
              <p:cNvPr id="5" name="TextBox 4"/>
              <p:cNvSpPr txBox="1"/>
              <p:nvPr/>
            </p:nvSpPr>
            <p:spPr>
              <a:xfrm>
                <a:off x="1907203" y="4509120"/>
                <a:ext cx="5400837" cy="2091726"/>
              </a:xfrm>
              <a:prstGeom prst="rect">
                <a:avLst/>
              </a:prstGeom>
              <a:noFill/>
            </p:spPr>
            <p:txBody>
              <a:bodyPr wrap="none" rtlCol="0">
                <a:spAutoFit/>
              </a:bodyPr>
              <a:lstStyle/>
              <a:p>
                <a:r>
                  <a:rPr lang="en-GB" dirty="0"/>
                  <a:t>Equating vertical displacements gives:    </a:t>
                </a:r>
                <a14:m>
                  <m:oMath xmlns:m="http://schemas.openxmlformats.org/officeDocument/2006/math">
                    <m:r>
                      <a:rPr lang="en-GB" b="0" i="1" smtClean="0">
                        <a:latin typeface="Cambria Math"/>
                      </a:rPr>
                      <m:t>𝑑</m:t>
                    </m:r>
                    <m:func>
                      <m:funcPr>
                        <m:ctrlPr>
                          <a:rPr lang="en-GB" b="0" i="1" smtClean="0">
                            <a:latin typeface="Cambria Math" panose="02040503050406030204" pitchFamily="18" charset="0"/>
                          </a:rPr>
                        </m:ctrlPr>
                      </m:funcPr>
                      <m:fName>
                        <m:r>
                          <m:rPr>
                            <m:sty m:val="p"/>
                          </m:rPr>
                          <a:rPr lang="en-GB" b="0" i="0" smtClean="0">
                            <a:latin typeface="Cambria Math"/>
                          </a:rPr>
                          <m:t>tan</m:t>
                        </m:r>
                      </m:fName>
                      <m:e>
                        <m:r>
                          <a:rPr lang="en-GB" b="0" i="1" smtClean="0">
                            <a:latin typeface="Cambria Math"/>
                            <a:ea typeface="Cambria Math"/>
                          </a:rPr>
                          <m:t>𝛼</m:t>
                        </m:r>
                        <m:r>
                          <a:rPr lang="en-GB" b="0" i="1" smtClean="0">
                            <a:latin typeface="Cambria Math"/>
                            <a:ea typeface="Cambria Math"/>
                          </a:rPr>
                          <m:t>=</m:t>
                        </m:r>
                        <m:r>
                          <a:rPr lang="en-GB" b="0" i="1" smtClean="0">
                            <a:latin typeface="Cambria Math"/>
                            <a:ea typeface="Cambria Math"/>
                          </a:rPr>
                          <m:t>h</m:t>
                        </m:r>
                      </m:e>
                    </m:func>
                  </m:oMath>
                </a14:m>
                <a:endParaRPr lang="en-GB" b="0" dirty="0"/>
              </a:p>
              <a:p>
                <a:endParaRPr lang="en-GB" dirty="0"/>
              </a:p>
              <a:p>
                <a:r>
                  <a:rPr lang="en-GB" dirty="0"/>
                  <a:t>Re-arranging gives:                                        </a:t>
                </a:r>
                <a14:m>
                  <m:oMath xmlns:m="http://schemas.openxmlformats.org/officeDocument/2006/math">
                    <m:func>
                      <m:funcPr>
                        <m:ctrlPr>
                          <a:rPr lang="en-GB" i="1" smtClean="0">
                            <a:latin typeface="Cambria Math" panose="02040503050406030204" pitchFamily="18" charset="0"/>
                          </a:rPr>
                        </m:ctrlPr>
                      </m:funcPr>
                      <m:fName>
                        <m:r>
                          <m:rPr>
                            <m:sty m:val="p"/>
                          </m:rPr>
                          <a:rPr lang="en-GB" i="0" smtClean="0">
                            <a:latin typeface="Cambria Math"/>
                          </a:rPr>
                          <m:t>tan</m:t>
                        </m:r>
                      </m:fName>
                      <m:e>
                        <m:r>
                          <a:rPr lang="en-GB" i="1" smtClean="0">
                            <a:latin typeface="Cambria Math"/>
                            <a:ea typeface="Cambria Math"/>
                          </a:rPr>
                          <m:t>𝛼</m:t>
                        </m:r>
                      </m:e>
                    </m:func>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h</m:t>
                        </m:r>
                      </m:num>
                      <m:den>
                        <m:r>
                          <a:rPr lang="en-GB" b="0" i="1" smtClean="0">
                            <a:latin typeface="Cambria Math"/>
                          </a:rPr>
                          <m:t>𝑑</m:t>
                        </m:r>
                      </m:den>
                    </m:f>
                  </m:oMath>
                </a14:m>
                <a:endParaRPr lang="en-GB" dirty="0"/>
              </a:p>
              <a:p>
                <a:endParaRPr lang="en-GB" dirty="0"/>
              </a:p>
              <a:p>
                <a:r>
                  <a:rPr lang="en-GB" sz="3200" dirty="0">
                    <a:latin typeface="Comic Sans MS" panose="030F0702030302020204" pitchFamily="66" charset="0"/>
                  </a:rPr>
                  <a:t>So, just aim at the monkey!</a:t>
                </a:r>
              </a:p>
              <a:p>
                <a:endParaRPr lang="en-GB" dirty="0"/>
              </a:p>
            </p:txBody>
          </p:sp>
        </mc:Choice>
        <mc:Fallback xmlns="">
          <p:sp>
            <p:nvSpPr>
              <p:cNvPr id="5" name="TextBox 4"/>
              <p:cNvSpPr txBox="1">
                <a:spLocks noRot="1" noChangeAspect="1" noMove="1" noResize="1" noEditPoints="1" noAdjustHandles="1" noChangeArrowheads="1" noChangeShapeType="1" noTextEdit="1"/>
              </p:cNvSpPr>
              <p:nvPr/>
            </p:nvSpPr>
            <p:spPr>
              <a:xfrm>
                <a:off x="1907203" y="4509120"/>
                <a:ext cx="5400837" cy="2091726"/>
              </a:xfrm>
              <a:prstGeom prst="rect">
                <a:avLst/>
              </a:prstGeom>
              <a:blipFill rotWithShape="1">
                <a:blip r:embed="rId3"/>
                <a:stretch>
                  <a:fillRect l="-2935" t="-1458" r="-2032"/>
                </a:stretch>
              </a:blipFill>
            </p:spPr>
            <p:txBody>
              <a:bodyPr/>
              <a:lstStyle/>
              <a:p>
                <a:r>
                  <a:rPr lang="en-GB">
                    <a:noFill/>
                  </a:rPr>
                  <a:t> </a:t>
                </a:r>
              </a:p>
            </p:txBody>
          </p:sp>
        </mc:Fallback>
      </mc:AlternateContent>
    </p:spTree>
    <p:extLst>
      <p:ext uri="{BB962C8B-B14F-4D97-AF65-F5344CB8AC3E}">
        <p14:creationId xmlns:p14="http://schemas.microsoft.com/office/powerpoint/2010/main" val="553923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611560" y="4869160"/>
            <a:ext cx="7632848"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6732240" y="404664"/>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p:cNvSpPr txBox="1"/>
          <p:nvPr/>
        </p:nvSpPr>
        <p:spPr>
          <a:xfrm>
            <a:off x="7421187" y="268653"/>
            <a:ext cx="1615310" cy="646331"/>
          </a:xfrm>
          <a:prstGeom prst="rect">
            <a:avLst/>
          </a:prstGeom>
          <a:noFill/>
        </p:spPr>
        <p:txBody>
          <a:bodyPr wrap="square" rtlCol="0">
            <a:spAutoFit/>
          </a:bodyPr>
          <a:lstStyle/>
          <a:p>
            <a:r>
              <a:rPr lang="en-GB" dirty="0"/>
              <a:t>Monkey’s initial position</a:t>
            </a:r>
          </a:p>
        </p:txBody>
      </p:sp>
      <p:cxnSp>
        <p:nvCxnSpPr>
          <p:cNvPr id="24" name="Straight Arrow Connector 23"/>
          <p:cNvCxnSpPr/>
          <p:nvPr/>
        </p:nvCxnSpPr>
        <p:spPr>
          <a:xfrm flipH="1">
            <a:off x="6948264" y="476672"/>
            <a:ext cx="47292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a:endCxn id="6" idx="3"/>
          </p:cNvCxnSpPr>
          <p:nvPr/>
        </p:nvCxnSpPr>
        <p:spPr>
          <a:xfrm flipV="1">
            <a:off x="974157" y="527589"/>
            <a:ext cx="5779174" cy="43464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974157" y="1364776"/>
            <a:ext cx="5830091" cy="35092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974157" y="2279176"/>
            <a:ext cx="5830091" cy="25948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974157" y="3119410"/>
            <a:ext cx="5830091" cy="17546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974157" y="3805032"/>
            <a:ext cx="5830091" cy="1069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974157" y="4339538"/>
            <a:ext cx="5830091" cy="5345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91319" y="191059"/>
            <a:ext cx="4558353" cy="2031325"/>
          </a:xfrm>
          <a:prstGeom prst="rect">
            <a:avLst/>
          </a:prstGeom>
          <a:noFill/>
        </p:spPr>
        <p:txBody>
          <a:bodyPr wrap="square" rtlCol="0">
            <a:spAutoFit/>
          </a:bodyPr>
          <a:lstStyle/>
          <a:p>
            <a:r>
              <a:rPr lang="en-GB" dirty="0">
                <a:latin typeface="Comic Sans MS" panose="030F0702030302020204" pitchFamily="66" charset="0"/>
              </a:rPr>
              <a:t>Another way of looking at it is to consider the position vectors of each object and note how they change with time.</a:t>
            </a:r>
          </a:p>
          <a:p>
            <a:endParaRPr lang="en-GB" dirty="0">
              <a:latin typeface="Comic Sans MS" panose="030F0702030302020204" pitchFamily="66" charset="0"/>
            </a:endParaRPr>
          </a:p>
          <a:p>
            <a:r>
              <a:rPr lang="en-GB" dirty="0">
                <a:latin typeface="Comic Sans MS" panose="030F0702030302020204" pitchFamily="66" charset="0"/>
              </a:rPr>
              <a:t>Considering the monkey’s position vector first:</a:t>
            </a:r>
          </a:p>
        </p:txBody>
      </p:sp>
      <mc:AlternateContent xmlns:mc="http://schemas.openxmlformats.org/markup-compatibility/2006" xmlns:a14="http://schemas.microsoft.com/office/drawing/2010/main">
        <mc:Choice Requires="a14">
          <p:sp>
            <p:nvSpPr>
              <p:cNvPr id="7" name="TextBox 6"/>
              <p:cNvSpPr txBox="1"/>
              <p:nvPr/>
            </p:nvSpPr>
            <p:spPr>
              <a:xfrm>
                <a:off x="2402002" y="2497540"/>
                <a:ext cx="1326582" cy="49084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2400" i="1" dirty="0" smtClean="0">
                              <a:latin typeface="Cambria Math" panose="02040503050406030204" pitchFamily="18" charset="0"/>
                            </a:rPr>
                          </m:ctrlPr>
                        </m:sSubPr>
                        <m:e>
                          <m:r>
                            <a:rPr lang="en-GB" sz="2400" b="1" i="1" dirty="0" smtClean="0">
                              <a:latin typeface="Cambria Math"/>
                            </a:rPr>
                            <m:t>𝒓</m:t>
                          </m:r>
                        </m:e>
                        <m:sub>
                          <m:r>
                            <a:rPr lang="en-GB" sz="2400" b="0" i="1" dirty="0" smtClean="0">
                              <a:latin typeface="Cambria Math"/>
                            </a:rPr>
                            <m:t>𝑚𝑜𝑛𝑘𝑒𝑦</m:t>
                          </m:r>
                        </m:sub>
                      </m:sSub>
                    </m:oMath>
                  </m:oMathPara>
                </a14:m>
                <a:endParaRPr lang="en-GB" sz="2400" dirty="0"/>
              </a:p>
            </p:txBody>
          </p:sp>
        </mc:Choice>
        <mc:Fallback xmlns="">
          <p:sp>
            <p:nvSpPr>
              <p:cNvPr id="7" name="TextBox 6"/>
              <p:cNvSpPr txBox="1">
                <a:spLocks noRot="1" noChangeAspect="1" noMove="1" noResize="1" noEditPoints="1" noAdjustHandles="1" noChangeArrowheads="1" noChangeShapeType="1" noTextEdit="1"/>
              </p:cNvSpPr>
              <p:nvPr/>
            </p:nvSpPr>
            <p:spPr>
              <a:xfrm>
                <a:off x="2402002" y="2497540"/>
                <a:ext cx="1326582" cy="490840"/>
              </a:xfrm>
              <a:prstGeom prst="rect">
                <a:avLst/>
              </a:prstGeom>
              <a:blipFill rotWithShape="1">
                <a:blip r:embed="rId2"/>
                <a:stretch>
                  <a:fillRect b="-11250"/>
                </a:stretch>
              </a:blipFill>
            </p:spPr>
            <p:txBody>
              <a:bodyPr/>
              <a:lstStyle/>
              <a:p>
                <a:r>
                  <a:rPr lang="en-GB">
                    <a:noFill/>
                  </a:rPr>
                  <a:t> </a:t>
                </a:r>
              </a:p>
            </p:txBody>
          </p:sp>
        </mc:Fallback>
      </mc:AlternateContent>
    </p:spTree>
    <p:extLst>
      <p:ext uri="{BB962C8B-B14F-4D97-AF65-F5344CB8AC3E}">
        <p14:creationId xmlns:p14="http://schemas.microsoft.com/office/powerpoint/2010/main" val="2155726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par>
                          <p:cTn id="21" fill="hold">
                            <p:stCondLst>
                              <p:cond delay="500"/>
                            </p:stCondLst>
                            <p:childTnLst>
                              <p:par>
                                <p:cTn id="22" presetID="10" presetClass="entr" presetSubtype="0" fill="hold" nodeType="afterEffect">
                                  <p:stCondLst>
                                    <p:cond delay="100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1000"/>
                                        <p:tgtEl>
                                          <p:spTgt spid="11"/>
                                        </p:tgtEl>
                                      </p:cBhvr>
                                    </p:animEffect>
                                  </p:childTnLst>
                                </p:cTn>
                              </p:par>
                            </p:childTnLst>
                          </p:cTn>
                        </p:par>
                        <p:par>
                          <p:cTn id="25" fill="hold">
                            <p:stCondLst>
                              <p:cond delay="2500"/>
                            </p:stCondLst>
                            <p:childTnLst>
                              <p:par>
                                <p:cTn id="26" presetID="10" presetClass="entr" presetSubtype="0" fill="hold" nodeType="afterEffect">
                                  <p:stCondLst>
                                    <p:cond delay="500"/>
                                  </p:stCondLst>
                                  <p:childTnLst>
                                    <p:set>
                                      <p:cBhvr>
                                        <p:cTn id="27" dur="1" fill="hold">
                                          <p:stCondLst>
                                            <p:cond delay="0"/>
                                          </p:stCondLst>
                                        </p:cTn>
                                        <p:tgtEl>
                                          <p:spTgt spid="26"/>
                                        </p:tgtEl>
                                        <p:attrNameLst>
                                          <p:attrName>style.visibility</p:attrName>
                                        </p:attrNameLst>
                                      </p:cBhvr>
                                      <p:to>
                                        <p:strVal val="visible"/>
                                      </p:to>
                                    </p:set>
                                    <p:animEffect transition="in" filter="fade">
                                      <p:cBhvr>
                                        <p:cTn id="28" dur="1000"/>
                                        <p:tgtEl>
                                          <p:spTgt spid="26"/>
                                        </p:tgtEl>
                                      </p:cBhvr>
                                    </p:animEffect>
                                  </p:childTnLst>
                                </p:cTn>
                              </p:par>
                            </p:childTnLst>
                          </p:cTn>
                        </p:par>
                        <p:par>
                          <p:cTn id="29" fill="hold">
                            <p:stCondLst>
                              <p:cond delay="4000"/>
                            </p:stCondLst>
                            <p:childTnLst>
                              <p:par>
                                <p:cTn id="30" presetID="10" presetClass="entr" presetSubtype="0" fill="hold" nodeType="afterEffect">
                                  <p:stCondLst>
                                    <p:cond delay="500"/>
                                  </p:stCondLst>
                                  <p:childTnLst>
                                    <p:set>
                                      <p:cBhvr>
                                        <p:cTn id="31" dur="1" fill="hold">
                                          <p:stCondLst>
                                            <p:cond delay="0"/>
                                          </p:stCondLst>
                                        </p:cTn>
                                        <p:tgtEl>
                                          <p:spTgt spid="33"/>
                                        </p:tgtEl>
                                        <p:attrNameLst>
                                          <p:attrName>style.visibility</p:attrName>
                                        </p:attrNameLst>
                                      </p:cBhvr>
                                      <p:to>
                                        <p:strVal val="visible"/>
                                      </p:to>
                                    </p:set>
                                    <p:animEffect transition="in" filter="fade">
                                      <p:cBhvr>
                                        <p:cTn id="32" dur="1000"/>
                                        <p:tgtEl>
                                          <p:spTgt spid="33"/>
                                        </p:tgtEl>
                                      </p:cBhvr>
                                    </p:animEffect>
                                  </p:childTnLst>
                                </p:cTn>
                              </p:par>
                            </p:childTnLst>
                          </p:cTn>
                        </p:par>
                        <p:par>
                          <p:cTn id="33" fill="hold">
                            <p:stCondLst>
                              <p:cond delay="5500"/>
                            </p:stCondLst>
                            <p:childTnLst>
                              <p:par>
                                <p:cTn id="34" presetID="10" presetClass="entr" presetSubtype="0" fill="hold" nodeType="afterEffect">
                                  <p:stCondLst>
                                    <p:cond delay="500"/>
                                  </p:stCondLst>
                                  <p:childTnLst>
                                    <p:set>
                                      <p:cBhvr>
                                        <p:cTn id="35" dur="1" fill="hold">
                                          <p:stCondLst>
                                            <p:cond delay="0"/>
                                          </p:stCondLst>
                                        </p:cTn>
                                        <p:tgtEl>
                                          <p:spTgt spid="35"/>
                                        </p:tgtEl>
                                        <p:attrNameLst>
                                          <p:attrName>style.visibility</p:attrName>
                                        </p:attrNameLst>
                                      </p:cBhvr>
                                      <p:to>
                                        <p:strVal val="visible"/>
                                      </p:to>
                                    </p:set>
                                    <p:animEffect transition="in" filter="fade">
                                      <p:cBhvr>
                                        <p:cTn id="36" dur="1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611560" y="4869160"/>
            <a:ext cx="7632848"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6732240" y="404664"/>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p:cNvSpPr txBox="1"/>
          <p:nvPr/>
        </p:nvSpPr>
        <p:spPr>
          <a:xfrm>
            <a:off x="7421187" y="268653"/>
            <a:ext cx="1615310" cy="646331"/>
          </a:xfrm>
          <a:prstGeom prst="rect">
            <a:avLst/>
          </a:prstGeom>
          <a:noFill/>
        </p:spPr>
        <p:txBody>
          <a:bodyPr wrap="square" rtlCol="0">
            <a:spAutoFit/>
          </a:bodyPr>
          <a:lstStyle/>
          <a:p>
            <a:r>
              <a:rPr lang="en-GB" dirty="0"/>
              <a:t>Monkey’s initial position</a:t>
            </a:r>
          </a:p>
        </p:txBody>
      </p:sp>
      <p:cxnSp>
        <p:nvCxnSpPr>
          <p:cNvPr id="24" name="Straight Arrow Connector 23"/>
          <p:cNvCxnSpPr/>
          <p:nvPr/>
        </p:nvCxnSpPr>
        <p:spPr>
          <a:xfrm flipH="1">
            <a:off x="6948264" y="476672"/>
            <a:ext cx="47292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999140" y="3295844"/>
            <a:ext cx="1789721" cy="369332"/>
          </a:xfrm>
          <a:prstGeom prst="rect">
            <a:avLst/>
          </a:prstGeom>
          <a:noFill/>
        </p:spPr>
        <p:txBody>
          <a:bodyPr wrap="none" rtlCol="0">
            <a:spAutoFit/>
          </a:bodyPr>
          <a:lstStyle/>
          <a:p>
            <a:r>
              <a:rPr lang="en-GB" dirty="0"/>
              <a:t>Path of projectile</a:t>
            </a:r>
          </a:p>
        </p:txBody>
      </p:sp>
      <p:cxnSp>
        <p:nvCxnSpPr>
          <p:cNvPr id="32" name="Straight Arrow Connector 31"/>
          <p:cNvCxnSpPr/>
          <p:nvPr/>
        </p:nvCxnSpPr>
        <p:spPr>
          <a:xfrm>
            <a:off x="2761184" y="3528010"/>
            <a:ext cx="333915" cy="2491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Arc 1"/>
          <p:cNvSpPr/>
          <p:nvPr/>
        </p:nvSpPr>
        <p:spPr>
          <a:xfrm>
            <a:off x="859275" y="3613357"/>
            <a:ext cx="8177222" cy="3297578"/>
          </a:xfrm>
          <a:prstGeom prst="arc">
            <a:avLst>
              <a:gd name="adj1" fmla="val 11134693"/>
              <a:gd name="adj2" fmla="val 21235362"/>
            </a:avLst>
          </a:prstGeom>
          <a:ln w="22225">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9" name="Straight Arrow Connector 8"/>
          <p:cNvCxnSpPr/>
          <p:nvPr/>
        </p:nvCxnSpPr>
        <p:spPr>
          <a:xfrm flipV="1">
            <a:off x="974157" y="3971499"/>
            <a:ext cx="1455144" cy="9025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2" idx="0"/>
          </p:cNvCxnSpPr>
          <p:nvPr/>
        </p:nvCxnSpPr>
        <p:spPr>
          <a:xfrm flipV="1">
            <a:off x="974157" y="3726325"/>
            <a:ext cx="2574261" cy="1147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2" idx="0"/>
          </p:cNvCxnSpPr>
          <p:nvPr/>
        </p:nvCxnSpPr>
        <p:spPr>
          <a:xfrm flipV="1">
            <a:off x="974157" y="3607430"/>
            <a:ext cx="4167388" cy="12666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974157" y="3805032"/>
            <a:ext cx="5830091" cy="1069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974157" y="4229100"/>
            <a:ext cx="7150668" cy="6449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91319" y="191059"/>
            <a:ext cx="4558353" cy="2031325"/>
          </a:xfrm>
          <a:prstGeom prst="rect">
            <a:avLst/>
          </a:prstGeom>
          <a:noFill/>
        </p:spPr>
        <p:txBody>
          <a:bodyPr wrap="square" rtlCol="0">
            <a:spAutoFit/>
          </a:bodyPr>
          <a:lstStyle/>
          <a:p>
            <a:r>
              <a:rPr lang="en-GB" dirty="0">
                <a:latin typeface="Comic Sans MS" panose="030F0702030302020204" pitchFamily="66" charset="0"/>
              </a:rPr>
              <a:t>Another way of looking at it is to consider the position vectors of each object and note how they change with time.</a:t>
            </a:r>
          </a:p>
          <a:p>
            <a:endParaRPr lang="en-GB" dirty="0">
              <a:latin typeface="Comic Sans MS" panose="030F0702030302020204" pitchFamily="66" charset="0"/>
            </a:endParaRPr>
          </a:p>
          <a:p>
            <a:r>
              <a:rPr lang="en-GB" dirty="0">
                <a:latin typeface="Comic Sans MS" panose="030F0702030302020204" pitchFamily="66" charset="0"/>
              </a:rPr>
              <a:t>Now considering the projectile’s position vector:</a:t>
            </a:r>
          </a:p>
        </p:txBody>
      </p:sp>
      <p:cxnSp>
        <p:nvCxnSpPr>
          <p:cNvPr id="4" name="Straight Arrow Connector 3"/>
          <p:cNvCxnSpPr>
            <a:stCxn id="2" idx="0"/>
          </p:cNvCxnSpPr>
          <p:nvPr/>
        </p:nvCxnSpPr>
        <p:spPr>
          <a:xfrm flipV="1">
            <a:off x="974157" y="4149080"/>
            <a:ext cx="930843" cy="7249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9" name="TextBox 18"/>
              <p:cNvSpPr txBox="1"/>
              <p:nvPr/>
            </p:nvSpPr>
            <p:spPr>
              <a:xfrm>
                <a:off x="504930" y="3671268"/>
                <a:ext cx="1550746" cy="49141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2400" i="1" dirty="0" smtClean="0">
                              <a:latin typeface="Cambria Math" panose="02040503050406030204" pitchFamily="18" charset="0"/>
                            </a:rPr>
                          </m:ctrlPr>
                        </m:sSubPr>
                        <m:e>
                          <m:r>
                            <a:rPr lang="en-GB" sz="2400" b="1" i="1" dirty="0" smtClean="0">
                              <a:latin typeface="Cambria Math"/>
                            </a:rPr>
                            <m:t>𝒓</m:t>
                          </m:r>
                        </m:e>
                        <m:sub>
                          <m:r>
                            <a:rPr lang="en-GB" sz="2400" b="0" i="1" dirty="0" smtClean="0">
                              <a:latin typeface="Cambria Math"/>
                            </a:rPr>
                            <m:t>𝑝𝑟𝑜𝑗𝑒𝑐𝑡𝑖𝑙𝑒</m:t>
                          </m:r>
                        </m:sub>
                      </m:sSub>
                    </m:oMath>
                  </m:oMathPara>
                </a14:m>
                <a:endParaRPr lang="en-GB" sz="2400" dirty="0"/>
              </a:p>
            </p:txBody>
          </p:sp>
        </mc:Choice>
        <mc:Fallback xmlns="">
          <p:sp>
            <p:nvSpPr>
              <p:cNvPr id="19" name="TextBox 18"/>
              <p:cNvSpPr txBox="1">
                <a:spLocks noRot="1" noChangeAspect="1" noMove="1" noResize="1" noEditPoints="1" noAdjustHandles="1" noChangeArrowheads="1" noChangeShapeType="1" noTextEdit="1"/>
              </p:cNvSpPr>
              <p:nvPr/>
            </p:nvSpPr>
            <p:spPr>
              <a:xfrm>
                <a:off x="504930" y="3671268"/>
                <a:ext cx="1550746" cy="491417"/>
              </a:xfrm>
              <a:prstGeom prst="rect">
                <a:avLst/>
              </a:prstGeom>
              <a:blipFill rotWithShape="1">
                <a:blip r:embed="rId2"/>
                <a:stretch>
                  <a:fillRect b="-9877"/>
                </a:stretch>
              </a:blipFill>
            </p:spPr>
            <p:txBody>
              <a:bodyPr/>
              <a:lstStyle/>
              <a:p>
                <a:r>
                  <a:rPr lang="en-GB">
                    <a:noFill/>
                  </a:rPr>
                  <a:t> </a:t>
                </a:r>
              </a:p>
            </p:txBody>
          </p:sp>
        </mc:Fallback>
      </mc:AlternateContent>
    </p:spTree>
    <p:extLst>
      <p:ext uri="{BB962C8B-B14F-4D97-AF65-F5344CB8AC3E}">
        <p14:creationId xmlns:p14="http://schemas.microsoft.com/office/powerpoint/2010/main" val="2253737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par>
                          <p:cTn id="16" fill="hold">
                            <p:stCondLst>
                              <p:cond delay="500"/>
                            </p:stCondLst>
                            <p:childTnLst>
                              <p:par>
                                <p:cTn id="17" presetID="10" presetClass="entr" presetSubtype="0" fill="hold" nodeType="afterEffect">
                                  <p:stCondLst>
                                    <p:cond delay="50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1000"/>
                                        <p:tgtEl>
                                          <p:spTgt spid="11"/>
                                        </p:tgtEl>
                                      </p:cBhvr>
                                    </p:animEffect>
                                  </p:childTnLst>
                                </p:cTn>
                              </p:par>
                            </p:childTnLst>
                          </p:cTn>
                        </p:par>
                        <p:par>
                          <p:cTn id="20" fill="hold">
                            <p:stCondLst>
                              <p:cond delay="2000"/>
                            </p:stCondLst>
                            <p:childTnLst>
                              <p:par>
                                <p:cTn id="21" presetID="10" presetClass="entr" presetSubtype="0" fill="hold" nodeType="afterEffect">
                                  <p:stCondLst>
                                    <p:cond delay="500"/>
                                  </p:stCondLst>
                                  <p:childTnLst>
                                    <p:set>
                                      <p:cBhvr>
                                        <p:cTn id="22" dur="1" fill="hold">
                                          <p:stCondLst>
                                            <p:cond delay="0"/>
                                          </p:stCondLst>
                                        </p:cTn>
                                        <p:tgtEl>
                                          <p:spTgt spid="26"/>
                                        </p:tgtEl>
                                        <p:attrNameLst>
                                          <p:attrName>style.visibility</p:attrName>
                                        </p:attrNameLst>
                                      </p:cBhvr>
                                      <p:to>
                                        <p:strVal val="visible"/>
                                      </p:to>
                                    </p:set>
                                    <p:animEffect transition="in" filter="fade">
                                      <p:cBhvr>
                                        <p:cTn id="23" dur="1000"/>
                                        <p:tgtEl>
                                          <p:spTgt spid="26"/>
                                        </p:tgtEl>
                                      </p:cBhvr>
                                    </p:animEffect>
                                  </p:childTnLst>
                                </p:cTn>
                              </p:par>
                            </p:childTnLst>
                          </p:cTn>
                        </p:par>
                        <p:par>
                          <p:cTn id="24" fill="hold">
                            <p:stCondLst>
                              <p:cond delay="3500"/>
                            </p:stCondLst>
                            <p:childTnLst>
                              <p:par>
                                <p:cTn id="25" presetID="10" presetClass="entr" presetSubtype="0" fill="hold" nodeType="afterEffect">
                                  <p:stCondLst>
                                    <p:cond delay="50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1000"/>
                                        <p:tgtEl>
                                          <p:spTgt spid="33"/>
                                        </p:tgtEl>
                                      </p:cBhvr>
                                    </p:animEffect>
                                  </p:childTnLst>
                                </p:cTn>
                              </p:par>
                            </p:childTnLst>
                          </p:cTn>
                        </p:par>
                        <p:par>
                          <p:cTn id="28" fill="hold">
                            <p:stCondLst>
                              <p:cond delay="5000"/>
                            </p:stCondLst>
                            <p:childTnLst>
                              <p:par>
                                <p:cTn id="29" presetID="10" presetClass="entr" presetSubtype="0" fill="hold" nodeType="afterEffect">
                                  <p:stCondLst>
                                    <p:cond delay="500"/>
                                  </p:stCondLst>
                                  <p:childTnLst>
                                    <p:set>
                                      <p:cBhvr>
                                        <p:cTn id="30" dur="1" fill="hold">
                                          <p:stCondLst>
                                            <p:cond delay="0"/>
                                          </p:stCondLst>
                                        </p:cTn>
                                        <p:tgtEl>
                                          <p:spTgt spid="35"/>
                                        </p:tgtEl>
                                        <p:attrNameLst>
                                          <p:attrName>style.visibility</p:attrName>
                                        </p:attrNameLst>
                                      </p:cBhvr>
                                      <p:to>
                                        <p:strVal val="visible"/>
                                      </p:to>
                                    </p:set>
                                    <p:animEffect transition="in" filter="fade">
                                      <p:cBhvr>
                                        <p:cTn id="31" dur="1000"/>
                                        <p:tgtEl>
                                          <p:spTgt spid="35"/>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fade">
                                      <p:cBhvr>
                                        <p:cTn id="36" dur="500"/>
                                        <p:tgtEl>
                                          <p:spTgt spid="30"/>
                                        </p:tgtEl>
                                      </p:cBhvr>
                                    </p:animEffect>
                                  </p:childTnLst>
                                </p:cTn>
                              </p:par>
                              <p:par>
                                <p:cTn id="37" presetID="10" presetClass="entr" presetSubtype="0" fill="hold" nodeType="withEffect">
                                  <p:stCondLst>
                                    <p:cond delay="0"/>
                                  </p:stCondLst>
                                  <p:childTnLst>
                                    <p:set>
                                      <p:cBhvr>
                                        <p:cTn id="38" dur="1" fill="hold">
                                          <p:stCondLst>
                                            <p:cond delay="0"/>
                                          </p:stCondLst>
                                        </p:cTn>
                                        <p:tgtEl>
                                          <p:spTgt spid="32"/>
                                        </p:tgtEl>
                                        <p:attrNameLst>
                                          <p:attrName>style.visibility</p:attrName>
                                        </p:attrNameLst>
                                      </p:cBhvr>
                                      <p:to>
                                        <p:strVal val="visible"/>
                                      </p:to>
                                    </p:set>
                                    <p:animEffect transition="in" filter="fade">
                                      <p:cBhvr>
                                        <p:cTn id="39" dur="500"/>
                                        <p:tgtEl>
                                          <p:spTgt spid="32"/>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fade">
                                      <p:cBhvr>
                                        <p:cTn id="4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2" grpId="0" animBg="1"/>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611560" y="4869160"/>
            <a:ext cx="7632848"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6732240" y="404664"/>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p:cNvSpPr txBox="1"/>
          <p:nvPr/>
        </p:nvSpPr>
        <p:spPr>
          <a:xfrm>
            <a:off x="7421187" y="268653"/>
            <a:ext cx="1615310" cy="646331"/>
          </a:xfrm>
          <a:prstGeom prst="rect">
            <a:avLst/>
          </a:prstGeom>
          <a:noFill/>
        </p:spPr>
        <p:txBody>
          <a:bodyPr wrap="square" rtlCol="0">
            <a:spAutoFit/>
          </a:bodyPr>
          <a:lstStyle/>
          <a:p>
            <a:r>
              <a:rPr lang="en-GB" dirty="0"/>
              <a:t>Monkey’s initial position</a:t>
            </a:r>
          </a:p>
        </p:txBody>
      </p:sp>
      <p:cxnSp>
        <p:nvCxnSpPr>
          <p:cNvPr id="24" name="Straight Arrow Connector 23"/>
          <p:cNvCxnSpPr/>
          <p:nvPr/>
        </p:nvCxnSpPr>
        <p:spPr>
          <a:xfrm flipH="1">
            <a:off x="6948264" y="476672"/>
            <a:ext cx="47292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a:endCxn id="6" idx="3"/>
          </p:cNvCxnSpPr>
          <p:nvPr/>
        </p:nvCxnSpPr>
        <p:spPr>
          <a:xfrm flipV="1">
            <a:off x="974157" y="527589"/>
            <a:ext cx="5779174" cy="43464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974157" y="1364776"/>
            <a:ext cx="5830091" cy="35092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974157" y="2279176"/>
            <a:ext cx="5830091" cy="25948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974157" y="3119410"/>
            <a:ext cx="5830091" cy="17546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974157" y="3805032"/>
            <a:ext cx="5830091" cy="1069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974157" y="4339538"/>
            <a:ext cx="5830091" cy="5345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91319" y="191059"/>
            <a:ext cx="4558353" cy="1754326"/>
          </a:xfrm>
          <a:prstGeom prst="rect">
            <a:avLst/>
          </a:prstGeom>
          <a:noFill/>
        </p:spPr>
        <p:txBody>
          <a:bodyPr wrap="square" rtlCol="0">
            <a:spAutoFit/>
          </a:bodyPr>
          <a:lstStyle/>
          <a:p>
            <a:r>
              <a:rPr lang="en-GB" dirty="0">
                <a:latin typeface="Comic Sans MS" panose="030F0702030302020204" pitchFamily="66" charset="0"/>
              </a:rPr>
              <a:t>Another way of looking at it is to consider the position vectors of each object and note how they change with time.</a:t>
            </a:r>
          </a:p>
          <a:p>
            <a:endParaRPr lang="en-GB" dirty="0">
              <a:latin typeface="Comic Sans MS" panose="030F0702030302020204" pitchFamily="66" charset="0"/>
            </a:endParaRPr>
          </a:p>
          <a:p>
            <a:r>
              <a:rPr lang="en-GB" dirty="0">
                <a:latin typeface="Comic Sans MS" panose="030F0702030302020204" pitchFamily="66" charset="0"/>
              </a:rPr>
              <a:t>Considering both position vectors:</a:t>
            </a:r>
          </a:p>
        </p:txBody>
      </p:sp>
      <mc:AlternateContent xmlns:mc="http://schemas.openxmlformats.org/markup-compatibility/2006" xmlns:a14="http://schemas.microsoft.com/office/drawing/2010/main">
        <mc:Choice Requires="a14">
          <p:sp>
            <p:nvSpPr>
              <p:cNvPr id="7" name="TextBox 6"/>
              <p:cNvSpPr txBox="1"/>
              <p:nvPr/>
            </p:nvSpPr>
            <p:spPr>
              <a:xfrm>
                <a:off x="2402002" y="2497540"/>
                <a:ext cx="1326582" cy="49084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2400" i="1" dirty="0" smtClean="0">
                              <a:latin typeface="Cambria Math" panose="02040503050406030204" pitchFamily="18" charset="0"/>
                            </a:rPr>
                          </m:ctrlPr>
                        </m:sSubPr>
                        <m:e>
                          <m:r>
                            <a:rPr lang="en-GB" sz="2400" b="1" i="1" dirty="0" smtClean="0">
                              <a:latin typeface="Cambria Math"/>
                            </a:rPr>
                            <m:t>𝒓</m:t>
                          </m:r>
                        </m:e>
                        <m:sub>
                          <m:r>
                            <a:rPr lang="en-GB" sz="2400" b="0" i="1" dirty="0" smtClean="0">
                              <a:latin typeface="Cambria Math"/>
                            </a:rPr>
                            <m:t>𝑚𝑜𝑛𝑘𝑒𝑦</m:t>
                          </m:r>
                        </m:sub>
                      </m:sSub>
                    </m:oMath>
                  </m:oMathPara>
                </a14:m>
                <a:endParaRPr lang="en-GB" sz="2400" dirty="0"/>
              </a:p>
            </p:txBody>
          </p:sp>
        </mc:Choice>
        <mc:Fallback xmlns="">
          <p:sp>
            <p:nvSpPr>
              <p:cNvPr id="7" name="TextBox 6"/>
              <p:cNvSpPr txBox="1">
                <a:spLocks noRot="1" noChangeAspect="1" noMove="1" noResize="1" noEditPoints="1" noAdjustHandles="1" noChangeArrowheads="1" noChangeShapeType="1" noTextEdit="1"/>
              </p:cNvSpPr>
              <p:nvPr/>
            </p:nvSpPr>
            <p:spPr>
              <a:xfrm>
                <a:off x="2402002" y="2497540"/>
                <a:ext cx="1326582" cy="490840"/>
              </a:xfrm>
              <a:prstGeom prst="rect">
                <a:avLst/>
              </a:prstGeom>
              <a:blipFill rotWithShape="1">
                <a:blip r:embed="rId2"/>
                <a:stretch>
                  <a:fillRect b="-11250"/>
                </a:stretch>
              </a:blipFill>
            </p:spPr>
            <p:txBody>
              <a:bodyPr/>
              <a:lstStyle/>
              <a:p>
                <a:r>
                  <a:rPr lang="en-GB">
                    <a:noFill/>
                  </a:rPr>
                  <a:t> </a:t>
                </a:r>
              </a:p>
            </p:txBody>
          </p:sp>
        </mc:Fallback>
      </mc:AlternateContent>
      <p:cxnSp>
        <p:nvCxnSpPr>
          <p:cNvPr id="14" name="Straight Connector 13"/>
          <p:cNvCxnSpPr/>
          <p:nvPr/>
        </p:nvCxnSpPr>
        <p:spPr>
          <a:xfrm>
            <a:off x="611560" y="4869160"/>
            <a:ext cx="76328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974157" y="3996727"/>
            <a:ext cx="1455144" cy="8773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974157" y="3726325"/>
            <a:ext cx="2574261" cy="1147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974157" y="3607430"/>
            <a:ext cx="4167388" cy="12666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974157" y="3805032"/>
            <a:ext cx="5830091" cy="1069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974157" y="4229100"/>
            <a:ext cx="7150668" cy="6449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974157" y="4162685"/>
            <a:ext cx="930843" cy="7113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5" name="TextBox 24"/>
              <p:cNvSpPr txBox="1"/>
              <p:nvPr/>
            </p:nvSpPr>
            <p:spPr>
              <a:xfrm>
                <a:off x="504930" y="3671268"/>
                <a:ext cx="1550746" cy="49141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sz="2400" i="1" dirty="0" smtClean="0">
                              <a:latin typeface="Cambria Math" panose="02040503050406030204" pitchFamily="18" charset="0"/>
                            </a:rPr>
                          </m:ctrlPr>
                        </m:sSubPr>
                        <m:e>
                          <m:r>
                            <a:rPr lang="en-GB" sz="2400" b="1" i="1" dirty="0" smtClean="0">
                              <a:latin typeface="Cambria Math"/>
                            </a:rPr>
                            <m:t>𝒓</m:t>
                          </m:r>
                        </m:e>
                        <m:sub>
                          <m:r>
                            <a:rPr lang="en-GB" sz="2400" b="0" i="1" dirty="0" smtClean="0">
                              <a:latin typeface="Cambria Math"/>
                            </a:rPr>
                            <m:t>𝑝𝑟𝑜𝑗𝑒𝑐𝑡𝑖𝑙𝑒</m:t>
                          </m:r>
                        </m:sub>
                      </m:sSub>
                    </m:oMath>
                  </m:oMathPara>
                </a14:m>
                <a:endParaRPr lang="en-GB" sz="2400" dirty="0"/>
              </a:p>
            </p:txBody>
          </p:sp>
        </mc:Choice>
        <mc:Fallback xmlns="">
          <p:sp>
            <p:nvSpPr>
              <p:cNvPr id="25" name="TextBox 24"/>
              <p:cNvSpPr txBox="1">
                <a:spLocks noRot="1" noChangeAspect="1" noMove="1" noResize="1" noEditPoints="1" noAdjustHandles="1" noChangeArrowheads="1" noChangeShapeType="1" noTextEdit="1"/>
              </p:cNvSpPr>
              <p:nvPr/>
            </p:nvSpPr>
            <p:spPr>
              <a:xfrm>
                <a:off x="504930" y="3671268"/>
                <a:ext cx="1550746" cy="491417"/>
              </a:xfrm>
              <a:prstGeom prst="rect">
                <a:avLst/>
              </a:prstGeom>
              <a:blipFill rotWithShape="1">
                <a:blip r:embed="rId3"/>
                <a:stretch>
                  <a:fillRect b="-9877"/>
                </a:stretch>
              </a:blipFill>
            </p:spPr>
            <p:txBody>
              <a:bodyPr/>
              <a:lstStyle/>
              <a:p>
                <a:r>
                  <a:rPr lang="en-GB">
                    <a:noFill/>
                  </a:rPr>
                  <a:t> </a:t>
                </a:r>
              </a:p>
            </p:txBody>
          </p:sp>
        </mc:Fallback>
      </mc:AlternateContent>
      <p:grpSp>
        <p:nvGrpSpPr>
          <p:cNvPr id="8" name="Group 7"/>
          <p:cNvGrpSpPr/>
          <p:nvPr/>
        </p:nvGrpSpPr>
        <p:grpSpPr>
          <a:xfrm>
            <a:off x="5803100" y="3283186"/>
            <a:ext cx="3114731" cy="771106"/>
            <a:chOff x="5803100" y="3283186"/>
            <a:chExt cx="3114731" cy="771106"/>
          </a:xfrm>
        </p:grpSpPr>
        <p:sp>
          <p:nvSpPr>
            <p:cNvPr id="28" name="Oval 27"/>
            <p:cNvSpPr/>
            <p:nvPr/>
          </p:nvSpPr>
          <p:spPr>
            <a:xfrm>
              <a:off x="6732240" y="3733024"/>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29" name="TextBox 28"/>
                <p:cNvSpPr txBox="1"/>
                <p:nvPr/>
              </p:nvSpPr>
              <p:spPr>
                <a:xfrm>
                  <a:off x="5803100" y="3283186"/>
                  <a:ext cx="2508385" cy="429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2000" i="1" dirty="0" smtClean="0">
                                <a:latin typeface="Cambria Math" panose="02040503050406030204" pitchFamily="18" charset="0"/>
                              </a:rPr>
                            </m:ctrlPr>
                          </m:sSubPr>
                          <m:e>
                            <m:r>
                              <a:rPr lang="en-GB" sz="2000" b="1" i="1" dirty="0" smtClean="0">
                                <a:latin typeface="Cambria Math"/>
                              </a:rPr>
                              <m:t>𝒓</m:t>
                            </m:r>
                          </m:e>
                          <m:sub>
                            <m:r>
                              <a:rPr lang="en-GB" sz="2000" b="1" i="1" dirty="0" smtClean="0">
                                <a:latin typeface="Cambria Math"/>
                              </a:rPr>
                              <m:t>𝒎𝒐𝒏𝒌𝒆𝒚</m:t>
                            </m:r>
                          </m:sub>
                        </m:sSub>
                        <m:r>
                          <a:rPr lang="en-GB" sz="2000" b="0" i="1" dirty="0" smtClean="0">
                            <a:latin typeface="Cambria Math"/>
                          </a:rPr>
                          <m:t>=</m:t>
                        </m:r>
                        <m:sSub>
                          <m:sSubPr>
                            <m:ctrlPr>
                              <a:rPr lang="en-GB" sz="2000" b="1" i="1" dirty="0" smtClean="0">
                                <a:latin typeface="Cambria Math" panose="02040503050406030204" pitchFamily="18" charset="0"/>
                              </a:rPr>
                            </m:ctrlPr>
                          </m:sSubPr>
                          <m:e>
                            <m:r>
                              <a:rPr lang="en-GB" sz="2000" b="1" i="1" dirty="0" smtClean="0">
                                <a:latin typeface="Cambria Math"/>
                              </a:rPr>
                              <m:t>𝒓</m:t>
                            </m:r>
                          </m:e>
                          <m:sub>
                            <m:r>
                              <a:rPr lang="en-GB" sz="2000" b="1" i="1" dirty="0" smtClean="0">
                                <a:latin typeface="Cambria Math"/>
                              </a:rPr>
                              <m:t>𝒑𝒓𝒐𝒋𝒆𝒄𝒕𝒊𝒍𝒆</m:t>
                            </m:r>
                          </m:sub>
                        </m:sSub>
                      </m:oMath>
                    </m:oMathPara>
                  </a14:m>
                  <a:endParaRPr lang="en-GB" sz="2000" b="1" dirty="0"/>
                </a:p>
              </p:txBody>
            </p:sp>
          </mc:Choice>
          <mc:Fallback xmlns="">
            <p:sp>
              <p:nvSpPr>
                <p:cNvPr id="29" name="TextBox 28"/>
                <p:cNvSpPr txBox="1">
                  <a:spLocks noRot="1" noChangeAspect="1" noMove="1" noResize="1" noEditPoints="1" noAdjustHandles="1" noChangeArrowheads="1" noChangeShapeType="1" noTextEdit="1"/>
                </p:cNvSpPr>
                <p:nvPr/>
              </p:nvSpPr>
              <p:spPr>
                <a:xfrm>
                  <a:off x="5803100" y="3283186"/>
                  <a:ext cx="2508385" cy="429220"/>
                </a:xfrm>
                <a:prstGeom prst="rect">
                  <a:avLst/>
                </a:prstGeom>
                <a:blipFill rotWithShape="1">
                  <a:blip r:embed="rId4"/>
                  <a:stretch>
                    <a:fillRect b="-12857"/>
                  </a:stretch>
                </a:blipFill>
              </p:spPr>
              <p:txBody>
                <a:bodyPr/>
                <a:lstStyle/>
                <a:p>
                  <a:r>
                    <a:rPr lang="en-GB">
                      <a:noFill/>
                    </a:rPr>
                    <a:t> </a:t>
                  </a:r>
                </a:p>
              </p:txBody>
            </p:sp>
          </mc:Fallback>
        </mc:AlternateContent>
        <p:sp>
          <p:nvSpPr>
            <p:cNvPr id="2" name="TextBox 1"/>
            <p:cNvSpPr txBox="1"/>
            <p:nvPr/>
          </p:nvSpPr>
          <p:spPr>
            <a:xfrm>
              <a:off x="7016348" y="3684960"/>
              <a:ext cx="1901483" cy="369332"/>
            </a:xfrm>
            <a:prstGeom prst="rect">
              <a:avLst/>
            </a:prstGeom>
            <a:noFill/>
          </p:spPr>
          <p:txBody>
            <a:bodyPr wrap="none" rtlCol="0">
              <a:spAutoFit/>
            </a:bodyPr>
            <a:lstStyle/>
            <a:p>
              <a:r>
                <a:rPr lang="en-GB" dirty="0">
                  <a:latin typeface="Comic Sans MS" panose="030F0702030302020204" pitchFamily="66" charset="0"/>
                </a:rPr>
                <a:t>so collision here</a:t>
              </a:r>
            </a:p>
          </p:txBody>
        </p:sp>
      </p:grpSp>
    </p:spTree>
    <p:extLst>
      <p:ext uri="{BB962C8B-B14F-4D97-AF65-F5344CB8AC3E}">
        <p14:creationId xmlns:p14="http://schemas.microsoft.com/office/powerpoint/2010/main" val="2316745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nodeType="withEffect">
                                  <p:stCondLst>
                                    <p:cond delay="0"/>
                                  </p:stCondLst>
                                  <p:childTnLst>
                                    <p:set>
                                      <p:cBhvr>
                                        <p:cTn id="12" dur="1" fill="hold">
                                          <p:stCondLst>
                                            <p:cond delay="0"/>
                                          </p:stCondLst>
                                        </p:cTn>
                                        <p:tgtEl>
                                          <p:spTgt spid="23"/>
                                        </p:tgtEl>
                                        <p:attrNameLst>
                                          <p:attrName>style.visibility</p:attrName>
                                        </p:attrNameLst>
                                      </p:cBhvr>
                                      <p:to>
                                        <p:strVal val="visible"/>
                                      </p:to>
                                    </p:set>
                                    <p:animEffect transition="in" filter="fade">
                                      <p:cBhvr>
                                        <p:cTn id="13" dur="500"/>
                                        <p:tgtEl>
                                          <p:spTgt spid="2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fade">
                                      <p:cBhvr>
                                        <p:cTn id="16" dur="500"/>
                                        <p:tgtEl>
                                          <p:spTgt spid="2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par>
                                <p:cTn id="22" presetID="10" presetClass="entr" presetSubtype="0" fill="hold"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500"/>
                                        <p:tgtEl>
                                          <p:spTgt spid="17"/>
                                        </p:tgtEl>
                                      </p:cBhvr>
                                    </p:animEffect>
                                  </p:childTnLst>
                                </p:cTn>
                              </p:par>
                            </p:childTnLst>
                          </p:cTn>
                        </p:par>
                        <p:par>
                          <p:cTn id="25" fill="hold">
                            <p:stCondLst>
                              <p:cond delay="500"/>
                            </p:stCondLst>
                            <p:childTnLst>
                              <p:par>
                                <p:cTn id="26" presetID="10" presetClass="entr" presetSubtype="0" fill="hold" nodeType="afterEffect">
                                  <p:stCondLst>
                                    <p:cond delay="100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childTnLst>
                                </p:cTn>
                              </p:par>
                              <p:par>
                                <p:cTn id="29" presetID="10" presetClass="entr" presetSubtype="0" fill="hold" nodeType="withEffect">
                                  <p:stCondLst>
                                    <p:cond delay="1000"/>
                                  </p:stCondLst>
                                  <p:childTnLst>
                                    <p:set>
                                      <p:cBhvr>
                                        <p:cTn id="30" dur="1" fill="hold">
                                          <p:stCondLst>
                                            <p:cond delay="0"/>
                                          </p:stCondLst>
                                        </p:cTn>
                                        <p:tgtEl>
                                          <p:spTgt spid="18"/>
                                        </p:tgtEl>
                                        <p:attrNameLst>
                                          <p:attrName>style.visibility</p:attrName>
                                        </p:attrNameLst>
                                      </p:cBhvr>
                                      <p:to>
                                        <p:strVal val="visible"/>
                                      </p:to>
                                    </p:set>
                                    <p:animEffect transition="in" filter="fade">
                                      <p:cBhvr>
                                        <p:cTn id="31" dur="1000"/>
                                        <p:tgtEl>
                                          <p:spTgt spid="18"/>
                                        </p:tgtEl>
                                      </p:cBhvr>
                                    </p:animEffect>
                                  </p:childTnLst>
                                </p:cTn>
                              </p:par>
                            </p:childTnLst>
                          </p:cTn>
                        </p:par>
                        <p:par>
                          <p:cTn id="32" fill="hold">
                            <p:stCondLst>
                              <p:cond delay="2500"/>
                            </p:stCondLst>
                            <p:childTnLst>
                              <p:par>
                                <p:cTn id="33" presetID="10" presetClass="entr" presetSubtype="0" fill="hold" nodeType="afterEffect">
                                  <p:stCondLst>
                                    <p:cond delay="500"/>
                                  </p:stCondLst>
                                  <p:childTnLst>
                                    <p:set>
                                      <p:cBhvr>
                                        <p:cTn id="34" dur="1" fill="hold">
                                          <p:stCondLst>
                                            <p:cond delay="0"/>
                                          </p:stCondLst>
                                        </p:cTn>
                                        <p:tgtEl>
                                          <p:spTgt spid="26"/>
                                        </p:tgtEl>
                                        <p:attrNameLst>
                                          <p:attrName>style.visibility</p:attrName>
                                        </p:attrNameLst>
                                      </p:cBhvr>
                                      <p:to>
                                        <p:strVal val="visible"/>
                                      </p:to>
                                    </p:set>
                                    <p:animEffect transition="in" filter="fade">
                                      <p:cBhvr>
                                        <p:cTn id="35" dur="1000"/>
                                        <p:tgtEl>
                                          <p:spTgt spid="26"/>
                                        </p:tgtEl>
                                      </p:cBhvr>
                                    </p:animEffect>
                                  </p:childTnLst>
                                </p:cTn>
                              </p:par>
                              <p:par>
                                <p:cTn id="36" presetID="10" presetClass="entr" presetSubtype="0" fill="hold" nodeType="withEffect">
                                  <p:stCondLst>
                                    <p:cond delay="500"/>
                                  </p:stCondLst>
                                  <p:childTnLst>
                                    <p:set>
                                      <p:cBhvr>
                                        <p:cTn id="37" dur="1" fill="hold">
                                          <p:stCondLst>
                                            <p:cond delay="0"/>
                                          </p:stCondLst>
                                        </p:cTn>
                                        <p:tgtEl>
                                          <p:spTgt spid="19"/>
                                        </p:tgtEl>
                                        <p:attrNameLst>
                                          <p:attrName>style.visibility</p:attrName>
                                        </p:attrNameLst>
                                      </p:cBhvr>
                                      <p:to>
                                        <p:strVal val="visible"/>
                                      </p:to>
                                    </p:set>
                                    <p:animEffect transition="in" filter="fade">
                                      <p:cBhvr>
                                        <p:cTn id="38" dur="1000"/>
                                        <p:tgtEl>
                                          <p:spTgt spid="19"/>
                                        </p:tgtEl>
                                      </p:cBhvr>
                                    </p:animEffect>
                                  </p:childTnLst>
                                </p:cTn>
                              </p:par>
                            </p:childTnLst>
                          </p:cTn>
                        </p:par>
                        <p:par>
                          <p:cTn id="39" fill="hold">
                            <p:stCondLst>
                              <p:cond delay="4000"/>
                            </p:stCondLst>
                            <p:childTnLst>
                              <p:par>
                                <p:cTn id="40" presetID="10" presetClass="entr" presetSubtype="0" fill="hold" nodeType="afterEffect">
                                  <p:stCondLst>
                                    <p:cond delay="500"/>
                                  </p:stCondLst>
                                  <p:childTnLst>
                                    <p:set>
                                      <p:cBhvr>
                                        <p:cTn id="41" dur="1" fill="hold">
                                          <p:stCondLst>
                                            <p:cond delay="0"/>
                                          </p:stCondLst>
                                        </p:cTn>
                                        <p:tgtEl>
                                          <p:spTgt spid="33"/>
                                        </p:tgtEl>
                                        <p:attrNameLst>
                                          <p:attrName>style.visibility</p:attrName>
                                        </p:attrNameLst>
                                      </p:cBhvr>
                                      <p:to>
                                        <p:strVal val="visible"/>
                                      </p:to>
                                    </p:set>
                                    <p:animEffect transition="in" filter="fade">
                                      <p:cBhvr>
                                        <p:cTn id="42" dur="1000"/>
                                        <p:tgtEl>
                                          <p:spTgt spid="33"/>
                                        </p:tgtEl>
                                      </p:cBhvr>
                                    </p:animEffect>
                                  </p:childTnLst>
                                </p:cTn>
                              </p:par>
                              <p:par>
                                <p:cTn id="43" presetID="10" presetClass="entr" presetSubtype="0" fill="hold" nodeType="withEffect">
                                  <p:stCondLst>
                                    <p:cond delay="50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1000"/>
                                        <p:tgtEl>
                                          <p:spTgt spid="20"/>
                                        </p:tgtEl>
                                      </p:cBhvr>
                                    </p:animEffect>
                                  </p:childTnLst>
                                </p:cTn>
                              </p:par>
                            </p:childTnLst>
                          </p:cTn>
                        </p:par>
                        <p:par>
                          <p:cTn id="46" fill="hold">
                            <p:stCondLst>
                              <p:cond delay="5500"/>
                            </p:stCondLst>
                            <p:childTnLst>
                              <p:par>
                                <p:cTn id="47" presetID="10" presetClass="entr" presetSubtype="0" fill="hold" nodeType="after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fade">
                                      <p:cBhvr>
                                        <p:cTn id="49" dur="1000"/>
                                        <p:tgtEl>
                                          <p:spTgt spid="21"/>
                                        </p:tgtEl>
                                      </p:cBhvr>
                                    </p:animEffect>
                                  </p:childTnLst>
                                </p:cTn>
                              </p:par>
                              <p:par>
                                <p:cTn id="50" presetID="10" presetClass="entr" presetSubtype="0" fill="hold" nodeType="withEffect">
                                  <p:stCondLst>
                                    <p:cond delay="0"/>
                                  </p:stCondLst>
                                  <p:childTnLst>
                                    <p:set>
                                      <p:cBhvr>
                                        <p:cTn id="51" dur="1" fill="hold">
                                          <p:stCondLst>
                                            <p:cond delay="0"/>
                                          </p:stCondLst>
                                        </p:cTn>
                                        <p:tgtEl>
                                          <p:spTgt spid="35"/>
                                        </p:tgtEl>
                                        <p:attrNameLst>
                                          <p:attrName>style.visibility</p:attrName>
                                        </p:attrNameLst>
                                      </p:cBhvr>
                                      <p:to>
                                        <p:strVal val="visible"/>
                                      </p:to>
                                    </p:set>
                                    <p:animEffect transition="in" filter="fade">
                                      <p:cBhvr>
                                        <p:cTn id="52" dur="1000"/>
                                        <p:tgtEl>
                                          <p:spTgt spid="35"/>
                                        </p:tgtEl>
                                      </p:cBhvr>
                                    </p:animEffect>
                                  </p:childTnLst>
                                </p:cTn>
                              </p:par>
                            </p:childTnLst>
                          </p:cTn>
                        </p:par>
                        <p:par>
                          <p:cTn id="53" fill="hold">
                            <p:stCondLst>
                              <p:cond delay="6500"/>
                            </p:stCondLst>
                            <p:childTnLst>
                              <p:par>
                                <p:cTn id="54" presetID="10" presetClass="entr" presetSubtype="0" fill="hold" nodeType="afterEffect">
                                  <p:stCondLst>
                                    <p:cond delay="1000"/>
                                  </p:stCondLst>
                                  <p:childTnLst>
                                    <p:set>
                                      <p:cBhvr>
                                        <p:cTn id="55" dur="1" fill="hold">
                                          <p:stCondLst>
                                            <p:cond delay="0"/>
                                          </p:stCondLst>
                                        </p:cTn>
                                        <p:tgtEl>
                                          <p:spTgt spid="8"/>
                                        </p:tgtEl>
                                        <p:attrNameLst>
                                          <p:attrName>style.visibility</p:attrName>
                                        </p:attrNameLst>
                                      </p:cBhvr>
                                      <p:to>
                                        <p:strVal val="visible"/>
                                      </p:to>
                                    </p:set>
                                    <p:animEffect transition="in" filter="fade">
                                      <p:cBhvr>
                                        <p:cTn id="5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3947</TotalTime>
  <Words>1252</Words>
  <Application>Microsoft Office PowerPoint</Application>
  <PresentationFormat>On-screen Show (4:3)</PresentationFormat>
  <Paragraphs>247</Paragraphs>
  <Slides>37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Bradley Hand ITC</vt:lpstr>
      <vt:lpstr>Calibri</vt:lpstr>
      <vt:lpstr>Cambria Math</vt:lpstr>
      <vt:lpstr>Comic Sans MS</vt:lpstr>
      <vt:lpstr>Office Theme</vt:lpstr>
      <vt:lpstr>Shoot the Monkey!</vt:lpstr>
      <vt:lpstr>Shoot the Monkey!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Note to Teacher</vt:lpstr>
      <vt:lpstr>RESOURCES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Shoot the Monkey!</dc:title>
  <dc:creator>John</dc:creator>
  <cp:lastModifiedBy>John Burke</cp:lastModifiedBy>
  <cp:revision>55</cp:revision>
  <cp:lastPrinted>2015-03-20T21:06:36Z</cp:lastPrinted>
  <dcterms:created xsi:type="dcterms:W3CDTF">2013-10-21T10:04:48Z</dcterms:created>
  <dcterms:modified xsi:type="dcterms:W3CDTF">2020-08-06T07:12:03Z</dcterms:modified>
</cp:coreProperties>
</file>